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6" r:id="rId3"/>
    <p:sldId id="283" r:id="rId4"/>
    <p:sldId id="267" r:id="rId5"/>
    <p:sldId id="268" r:id="rId6"/>
    <p:sldId id="269" r:id="rId7"/>
    <p:sldId id="270" r:id="rId8"/>
    <p:sldId id="271" r:id="rId9"/>
    <p:sldId id="272" r:id="rId10"/>
    <p:sldId id="273" r:id="rId11"/>
    <p:sldId id="274" r:id="rId12"/>
    <p:sldId id="284" r:id="rId13"/>
    <p:sldId id="282" r:id="rId14"/>
    <p:sldId id="286" r:id="rId15"/>
    <p:sldId id="275" r:id="rId16"/>
    <p:sldId id="285" r:id="rId17"/>
    <p:sldId id="281" r:id="rId18"/>
    <p:sldId id="276" r:id="rId19"/>
    <p:sldId id="277" r:id="rId20"/>
    <p:sldId id="278" r:id="rId21"/>
    <p:sldId id="279" r:id="rId22"/>
    <p:sldId id="280" r:id="rId23"/>
    <p:sldId id="257" r:id="rId24"/>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a:srgbClr val="29292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32" autoAdjust="0"/>
    <p:restoredTop sz="94660"/>
  </p:normalViewPr>
  <p:slideViewPr>
    <p:cSldViewPr snapToGrid="0">
      <p:cViewPr varScale="1">
        <p:scale>
          <a:sx n="116" d="100"/>
          <a:sy n="116" d="100"/>
        </p:scale>
        <p:origin x="87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8B1B1-F4E9-4609-90E2-4185F06D50AC}" type="datetimeFigureOut">
              <a:rPr lang="es-ES" smtClean="0"/>
              <a:t>07/02/2017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026A6-F2D1-4B73-A6A7-B7B7B2E37F84}" type="slidenum">
              <a:rPr lang="es-ES" smtClean="0"/>
              <a:t>‹Nº›</a:t>
            </a:fld>
            <a:endParaRPr lang="es-ES"/>
          </a:p>
        </p:txBody>
      </p:sp>
    </p:spTree>
    <p:extLst>
      <p:ext uri="{BB962C8B-B14F-4D97-AF65-F5344CB8AC3E}">
        <p14:creationId xmlns:p14="http://schemas.microsoft.com/office/powerpoint/2010/main" val="87489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imagen de diapositiva 1"/>
          <p:cNvSpPr>
            <a:spLocks noGrp="1" noRot="1" noChangeAspect="1" noTextEdit="1"/>
          </p:cNvSpPr>
          <p:nvPr>
            <p:ph type="sldImg"/>
          </p:nvPr>
        </p:nvSpPr>
        <p:spPr>
          <a:ln/>
        </p:spPr>
      </p:sp>
      <p:sp>
        <p:nvSpPr>
          <p:cNvPr id="5123"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b="1" smtClean="0">
                <a:solidFill>
                  <a:srgbClr val="000090"/>
                </a:solidFill>
                <a:latin typeface="Arial Narrow" panose="020B0606020202030204" pitchFamily="34" charset="0"/>
              </a:rPr>
              <a:t>Experiences related to interculturalism, intercultural competence and cultural diversity</a:t>
            </a:r>
          </a:p>
          <a:p>
            <a:endParaRPr lang="es-ES" altLang="es-ES" smtClean="0">
              <a:latin typeface="Arial" panose="020B0604020202020204" pitchFamily="34" charset="0"/>
            </a:endParaRPr>
          </a:p>
        </p:txBody>
      </p:sp>
      <p:sp>
        <p:nvSpPr>
          <p:cNvPr id="5124" name="Marcador de número de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0726D86F-6EC7-48C1-AC2D-CE9C62666523}" type="slidenum">
              <a:rPr lang="es-ES" altLang="es-ES" sz="1200" smtClean="0"/>
              <a:pPr/>
              <a:t>2</a:t>
            </a:fld>
            <a:endParaRPr lang="es-ES" altLang="es-ES" sz="1200" smtClean="0"/>
          </a:p>
        </p:txBody>
      </p:sp>
    </p:spTree>
    <p:extLst>
      <p:ext uri="{BB962C8B-B14F-4D97-AF65-F5344CB8AC3E}">
        <p14:creationId xmlns:p14="http://schemas.microsoft.com/office/powerpoint/2010/main" val="29762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a:ln/>
        </p:spPr>
      </p:sp>
      <p:sp>
        <p:nvSpPr>
          <p:cNvPr id="1024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latin typeface="Times New Roman" panose="02020603050405020304" pitchFamily="18" charset="0"/>
              <a:cs typeface="Arial" panose="020B0604020202020204" pitchFamily="34" charset="0"/>
            </a:endParaRPr>
          </a:p>
        </p:txBody>
      </p:sp>
      <p:sp>
        <p:nvSpPr>
          <p:cNvPr id="1024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000">
                <a:solidFill>
                  <a:schemeClr val="tx1"/>
                </a:solidFill>
                <a:latin typeface="Arial" panose="020B0604020202020204" pitchFamily="34" charset="0"/>
                <a:ea typeface="MS PGothic" panose="020B0600070205080204" pitchFamily="34" charset="-128"/>
              </a:defRPr>
            </a:lvl1pPr>
            <a:lvl2pPr marL="742950" indent="-285750" defTabSz="912813">
              <a:defRPr sz="2000">
                <a:solidFill>
                  <a:schemeClr val="tx1"/>
                </a:solidFill>
                <a:latin typeface="Arial" panose="020B0604020202020204" pitchFamily="34" charset="0"/>
                <a:ea typeface="MS PGothic" panose="020B0600070205080204" pitchFamily="34" charset="-128"/>
              </a:defRPr>
            </a:lvl2pPr>
            <a:lvl3pPr marL="1143000" indent="-228600" defTabSz="912813">
              <a:defRPr sz="2000">
                <a:solidFill>
                  <a:schemeClr val="tx1"/>
                </a:solidFill>
                <a:latin typeface="Arial" panose="020B0604020202020204" pitchFamily="34" charset="0"/>
                <a:ea typeface="MS PGothic" panose="020B0600070205080204" pitchFamily="34" charset="-128"/>
              </a:defRPr>
            </a:lvl3pPr>
            <a:lvl4pPr marL="1600200" indent="-228600" defTabSz="912813">
              <a:defRPr sz="2000">
                <a:solidFill>
                  <a:schemeClr val="tx1"/>
                </a:solidFill>
                <a:latin typeface="Arial" panose="020B0604020202020204" pitchFamily="34" charset="0"/>
                <a:ea typeface="MS PGothic" panose="020B0600070205080204" pitchFamily="34" charset="-128"/>
              </a:defRPr>
            </a:lvl4pPr>
            <a:lvl5pPr marL="2057400" indent="-228600" defTabSz="912813">
              <a:defRPr sz="20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752A9A1E-4BFE-4BB1-8381-A3B903F4FECE}" type="slidenum">
              <a:rPr lang="es-ES" altLang="es-ES" sz="1200" smtClean="0">
                <a:latin typeface="Times New Roman" panose="02020603050405020304" pitchFamily="18" charset="0"/>
              </a:rPr>
              <a:pPr/>
              <a:t>7</a:t>
            </a:fld>
            <a:endParaRPr lang="es-ES" altLang="es-ES" sz="1200" smtClean="0">
              <a:latin typeface="Times New Roman" panose="02020603050405020304" pitchFamily="18" charset="0"/>
            </a:endParaRPr>
          </a:p>
        </p:txBody>
      </p:sp>
    </p:spTree>
    <p:extLst>
      <p:ext uri="{BB962C8B-B14F-4D97-AF65-F5344CB8AC3E}">
        <p14:creationId xmlns:p14="http://schemas.microsoft.com/office/powerpoint/2010/main" val="181719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15A453EB-1E02-45EA-8D27-B03EAF1E62D1}" type="datetimeFigureOut">
              <a:rPr lang="es-ES"/>
              <a:pPr>
                <a:defRPr/>
              </a:pPr>
              <a:t>07/02/2017</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7242F6B7-337C-4754-BBE3-0FE0657C4831}"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A30C6168-FA5C-4F94-BC55-A2415B12C505}" type="datetimeFigureOut">
              <a:rPr lang="es-ES"/>
              <a:pPr>
                <a:defRPr/>
              </a:pPr>
              <a:t>07/02/2017</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CC62FB1D-A231-418D-8A54-0807422E6F9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F3751832-552A-4009-BA98-BA6D8E114F0C}" type="datetimeFigureOut">
              <a:rPr lang="es-ES"/>
              <a:pPr>
                <a:defRPr/>
              </a:pPr>
              <a:t>07/02/2017</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545B6504-728D-403B-9AA3-4614CB48A626}"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0"/>
            <a:ext cx="10972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9600" y="3938589"/>
            <a:ext cx="10972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579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BEAF372F-26CE-4BF2-AEE0-BC5715E0177D}" type="datetimeFigureOut">
              <a:rPr lang="es-ES"/>
              <a:pPr>
                <a:defRPr/>
              </a:pPr>
              <a:t>07/02/2017</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8208C00D-7F1B-4494-A120-A1ABFBCA930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F4757626-ED34-4D5A-9ACB-EA0647F70979}" type="datetimeFigureOut">
              <a:rPr lang="es-ES"/>
              <a:pPr>
                <a:defRPr/>
              </a:pPr>
              <a:t>07/02/2017</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A6F7883C-BB2F-40E0-8E64-7A00E43619EC}"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D65C6D9A-3FF6-43F3-B2A1-ACF7DFD765F5}" type="datetimeFigureOut">
              <a:rPr lang="es-ES"/>
              <a:pPr>
                <a:defRPr/>
              </a:pPr>
              <a:t>07/02/2017</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958EF37C-6773-4470-8ED2-0DD075CBEF0C}"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64E128FD-D283-4702-9EC1-A37442C1D3E4}" type="datetimeFigureOut">
              <a:rPr lang="es-ES"/>
              <a:pPr>
                <a:defRPr/>
              </a:pPr>
              <a:t>07/02/2017</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DEC37CDD-54AE-47D8-9E6F-939262C9E649}"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98AFD72A-E2AA-46CB-BB2E-A161247163F1}" type="datetimeFigureOut">
              <a:rPr lang="es-ES"/>
              <a:pPr>
                <a:defRPr/>
              </a:pPr>
              <a:t>07/02/2017</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FD03F90D-C44A-463A-B2DB-F31E832AD628}"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CDBBF286-5423-4041-8E5D-1F6551F5AB5D}" type="datetimeFigureOut">
              <a:rPr lang="es-ES"/>
              <a:pPr>
                <a:defRPr/>
              </a:pPr>
              <a:t>07/02/2017</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C76CD7DA-9AF5-43CD-B7F6-1CB32044494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5B6DBACD-1C58-43F1-9AAA-275937834461}" type="datetimeFigureOut">
              <a:rPr lang="es-ES"/>
              <a:pPr>
                <a:defRPr/>
              </a:pPr>
              <a:t>07/02/2017</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E5F4FC7C-DB76-4443-98BE-9B7690CEAC5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C5FF0F44-1CFB-4072-8538-421983468555}" type="datetimeFigureOut">
              <a:rPr lang="es-ES"/>
              <a:pPr>
                <a:defRPr/>
              </a:pPr>
              <a:t>07/02/2017</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B7867D42-68BC-4949-ACF6-6DC4D5A6755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D7605A-9110-417F-B8C4-D8DC616ED007}" type="datetimeFigureOut">
              <a:rPr lang="es-ES"/>
              <a:pPr>
                <a:defRPr/>
              </a:pPr>
              <a:t>07/02/2017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BD100E4-6ECF-4630-B2DC-B2CBB40021A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fra.europa.eu/sites/default/files/fra_uploads/1827-FRA_2011_Migrants_in_an_irregular_situation_EN.pdf"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fra.europa.eu/sites/default/files/fra_uploads/1771-FRA-2011-fundamental-rights-for-irregular-migrants-healthcare_EN.pdf" TargetMode="External"/><Relationship Id="rId3" Type="http://schemas.openxmlformats.org/officeDocument/2006/relationships/hyperlink" Target="http://www.redcimas.org/wordpress/wp-content/uploads/2012/09/manual_2010.pdf" TargetMode="External"/><Relationship Id="rId7" Type="http://schemas.openxmlformats.org/officeDocument/2006/relationships/hyperlink" Target="http://fra.europa.eu/sites/default/files/fra_uploads/1827-FRA_2011_Migrants_in_an_irregular_situation_EN.pdf" TargetMode="External"/><Relationship Id="rId2" Type="http://schemas.openxmlformats.org/officeDocument/2006/relationships/hyperlink" Target="http://www.refworld.org/pdfid/476b7d322.pdf" TargetMode="External"/><Relationship Id="rId1" Type="http://schemas.openxmlformats.org/officeDocument/2006/relationships/slideLayout" Target="../slideLayouts/slideLayout7.xml"/><Relationship Id="rId6" Type="http://schemas.openxmlformats.org/officeDocument/2006/relationships/hyperlink" Target="http://ec.europa.eu/dgs/home-affairs/what-we-do/networks/european_migration_network/reports/docs/emn-studies/emn_synthesis_report_migrant_access_to_social_security_2014_en.pdf" TargetMode="External"/><Relationship Id="rId5" Type="http://schemas.openxmlformats.org/officeDocument/2006/relationships/hyperlink" Target="http://irregular-migration.net/typo3_upload/groups/31/4.Background_Information/4.1.Methodology/EthicalIssuesIrregularMigration_Clandestino_Report_Nov09.pdf" TargetMode="External"/><Relationship Id="rId10" Type="http://schemas.openxmlformats.org/officeDocument/2006/relationships/hyperlink" Target="http://ec.europa.eu/ewsi/UDRW/images/items/docl_20498_605665099.pdf" TargetMode="External"/><Relationship Id="rId4" Type="http://schemas.openxmlformats.org/officeDocument/2006/relationships/hyperlink" Target="http://ctb.ku.edu/en/table-of-contents/overview/model-for-community-change-and-improvement" TargetMode="External"/><Relationship Id="rId9" Type="http://schemas.openxmlformats.org/officeDocument/2006/relationships/hyperlink" Target="http://www.queensu.ca/samp/migrationresources/reports/gcim-complete-report-2005.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www.mem-tp.org/pluginfile.php/619/mod_resource/content/1/MEM-TP_Synthesis_Report.pdf" TargetMode="External"/><Relationship Id="rId3" Type="http://schemas.openxmlformats.org/officeDocument/2006/relationships/hyperlink" Target="http://www.epim.info/wp-content/uploads/2011/02/HUMA-Publication-Comparative-Overview-16-Countries-2010.pdf" TargetMode="External"/><Relationship Id="rId7" Type="http://schemas.openxmlformats.org/officeDocument/2006/relationships/hyperlink" Target="http://mdmgreece.gr/attachments/283_huma%20en.pdf" TargetMode="External"/><Relationship Id="rId12" Type="http://schemas.openxmlformats.org/officeDocument/2006/relationships/hyperlink" Target="http://picum.org/picum.org/uploads/publication/Undocumented%20Children%20in%20Europe%20EN.pdf" TargetMode="External"/><Relationship Id="rId2" Type="http://schemas.openxmlformats.org/officeDocument/2006/relationships/hyperlink" Target="http://www.episouth.org/doc/r_documents/Rapport_huma-network.pdf" TargetMode="External"/><Relationship Id="rId1" Type="http://schemas.openxmlformats.org/officeDocument/2006/relationships/slideLayout" Target="../slideLayouts/slideLayout7.xml"/><Relationship Id="rId6" Type="http://schemas.openxmlformats.org/officeDocument/2006/relationships/hyperlink" Target="http://www.doktersvandewereld.be/sites/www.doktersvandewereld.be/files/publicatie/attachments/eu_vulnerable_groups_2012_mdm.pdf" TargetMode="External"/><Relationship Id="rId11" Type="http://schemas.openxmlformats.org/officeDocument/2006/relationships/hyperlink" Target="http://picum.org/picum.org/uploads/file_/TerminologyLeaflet_reprint_FINAL.pdf" TargetMode="External"/><Relationship Id="rId5" Type="http://schemas.openxmlformats.org/officeDocument/2006/relationships/hyperlink" Target="http://b.3cdn.net/droftheworld/d137240498b91ca33e_jhm62yjg1.pdf" TargetMode="External"/><Relationship Id="rId10" Type="http://schemas.openxmlformats.org/officeDocument/2006/relationships/hyperlink" Target="http://www.iom.int/jahia/webdav/shared/shared/mainsite/activities/health/Guidelines-Border-Management-and-Detention-Procedures-Public-Health-Perspective.pdf" TargetMode="External"/><Relationship Id="rId4" Type="http://schemas.openxmlformats.org/officeDocument/2006/relationships/hyperlink" Target="http://equi-health.eea.iom.int/" TargetMode="External"/><Relationship Id="rId9" Type="http://schemas.openxmlformats.org/officeDocument/2006/relationships/hyperlink" Target="http://www.migrationpolicy.org/research/TCM-irregular-migration-europ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boek861.com/archivos/proyectos_rec/pry/0%20MAPEO.pdf" TargetMode="External"/><Relationship Id="rId3" Type="http://schemas.openxmlformats.org/officeDocument/2006/relationships/hyperlink" Target="http://picum.org/picum.org/uploads/publication/Double%20Violence%20Against%20Undocumented%20Women%20-%20Protecting%20Rights%20and%20Ensuring%20Justice.pdf" TargetMode="External"/><Relationship Id="rId7" Type="http://schemas.openxmlformats.org/officeDocument/2006/relationships/hyperlink" Target="http://picum.org/picum.org/uploads/publication/PolicyBrief_Local%20and%20Regional%20Authorities_AccessHealthCare_UndocumentedMigrants_Oct.2014.pdf" TargetMode="External"/><Relationship Id="rId2" Type="http://schemas.openxmlformats.org/officeDocument/2006/relationships/hyperlink" Target="http://picum.org/picum.org/uploads/publication/Annual%20Concerns%202010%20EN.pdf" TargetMode="External"/><Relationship Id="rId1" Type="http://schemas.openxmlformats.org/officeDocument/2006/relationships/slideLayout" Target="../slideLayouts/slideLayout7.xml"/><Relationship Id="rId6" Type="http://schemas.openxmlformats.org/officeDocument/2006/relationships/hyperlink" Target="http://www.globalmigrationgroup.org/sites/default/files/uploads/gmg-topics/mig-data/Human-Rights-of-Undocumented-Adolescents-Youth.pdf" TargetMode="External"/><Relationship Id="rId11" Type="http://schemas.openxmlformats.org/officeDocument/2006/relationships/hyperlink" Target="http://www.ohchr.org/Documents/HRBodies/HRCouncil/RegularSession/Session20/A-HRC-20-24_en.pdf" TargetMode="External"/><Relationship Id="rId5" Type="http://schemas.openxmlformats.org/officeDocument/2006/relationships/hyperlink" Target="http://picum.org/picum.org/uploads/publication/PICUM%2010%20Year%20report%20EN.pdf" TargetMode="External"/><Relationship Id="rId10" Type="http://schemas.openxmlformats.org/officeDocument/2006/relationships/hyperlink" Target="http://rkrattsdb.gov.se/SFSdoc/13/130407.pdf" TargetMode="External"/><Relationship Id="rId4" Type="http://schemas.openxmlformats.org/officeDocument/2006/relationships/hyperlink" Target="http://picum.org/picum.org/uploads/publication/Children%20Conference%20report_26%20February%202013_EN.pdf" TargetMode="External"/><Relationship Id="rId9" Type="http://schemas.openxmlformats.org/officeDocument/2006/relationships/hyperlink" Target="http://www.notisum.se/rnp/sls/sfs/20080344.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igrationobservatory.ox.ac.uk/sites/files/migobs/Briefing%20-%20Irregular%20Migration_0.pdf" TargetMode="External"/><Relationship Id="rId2" Type="http://schemas.openxmlformats.org/officeDocument/2006/relationships/hyperlink" Target="http://www.ohchr.org/Documents/HRBodies/HRCouncil/RegularSession/Session23/A.HRC.23.46_en.pd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image" Target="../media/image14.pn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descr="puente blanco gris"/>
          <p:cNvSpPr>
            <a:spLocks noChangeArrowheads="1"/>
          </p:cNvSpPr>
          <p:nvPr/>
        </p:nvSpPr>
        <p:spPr bwMode="auto">
          <a:xfrm>
            <a:off x="3663949" y="2593004"/>
            <a:ext cx="5143500" cy="365760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13313" name="Picture 3" descr="EU_flag_and_co-funded_by_health_programme"/>
          <p:cNvPicPr>
            <a:picLocks noChangeAspect="1" noChangeArrowheads="1"/>
          </p:cNvPicPr>
          <p:nvPr/>
        </p:nvPicPr>
        <p:blipFill>
          <a:blip r:embed="rId3"/>
          <a:srcRect/>
          <a:stretch>
            <a:fillRect/>
          </a:stretch>
        </p:blipFill>
        <p:spPr bwMode="auto">
          <a:xfrm>
            <a:off x="4403725" y="279400"/>
            <a:ext cx="3663950" cy="739775"/>
          </a:xfrm>
          <a:prstGeom prst="rect">
            <a:avLst/>
          </a:prstGeom>
          <a:noFill/>
          <a:ln w="9525">
            <a:noFill/>
            <a:miter lim="800000"/>
            <a:headEnd/>
            <a:tailEnd/>
          </a:ln>
        </p:spPr>
      </p:pic>
      <p:sp>
        <p:nvSpPr>
          <p:cNvPr id="13314" name="Text Box 4"/>
          <p:cNvSpPr txBox="1">
            <a:spLocks noChangeArrowheads="1"/>
          </p:cNvSpPr>
          <p:nvPr/>
        </p:nvSpPr>
        <p:spPr bwMode="auto">
          <a:xfrm>
            <a:off x="2222902" y="1730450"/>
            <a:ext cx="8582473" cy="1015663"/>
          </a:xfrm>
          <a:prstGeom prst="rect">
            <a:avLst/>
          </a:prstGeom>
          <a:noFill/>
          <a:ln w="9525">
            <a:noFill/>
            <a:miter lim="800000"/>
            <a:headEnd/>
            <a:tailEnd/>
          </a:ln>
        </p:spPr>
        <p:txBody>
          <a:bodyPr wrap="square">
            <a:spAutoFit/>
          </a:bodyPr>
          <a:lstStyle/>
          <a:p>
            <a:pPr algn="ctr"/>
            <a:r>
              <a:rPr lang="en-GB" sz="2000" dirty="0">
                <a:solidFill>
                  <a:srgbClr val="292929"/>
                </a:solidFill>
                <a:latin typeface="Tahoma" pitchFamily="34" charset="0"/>
                <a:cs typeface="Tahoma" pitchFamily="34" charset="0"/>
              </a:rPr>
              <a:t>SUPPORTING HEALTH COORDINATION, ASSESSMENTS, PLANNING, ACCESS TO HEALTH CARE AND CAPACITY BUILDING IN MEMBER STATES UNDER PARTICULAR MIGRATORY PRESSURE — 717275/SH-CAPAC</a:t>
            </a:r>
            <a:endParaRPr lang="es-ES" sz="2000" dirty="0">
              <a:solidFill>
                <a:srgbClr val="292929"/>
              </a:solidFill>
              <a:latin typeface="Tahoma" pitchFamily="34" charset="0"/>
              <a:cs typeface="Tahoma" pitchFamily="34" charset="0"/>
            </a:endParaRPr>
          </a:p>
        </p:txBody>
      </p:sp>
      <p:sp>
        <p:nvSpPr>
          <p:cNvPr id="2" name="Rectángulo 1"/>
          <p:cNvSpPr/>
          <p:nvPr/>
        </p:nvSpPr>
        <p:spPr>
          <a:xfrm>
            <a:off x="1303090" y="3028292"/>
            <a:ext cx="9865217" cy="1569660"/>
          </a:xfrm>
          <a:prstGeom prst="rect">
            <a:avLst/>
          </a:prstGeom>
        </p:spPr>
        <p:txBody>
          <a:bodyPr wrap="square">
            <a:spAutoFit/>
          </a:bodyPr>
          <a:lstStyle/>
          <a:p>
            <a:pPr algn="ctr"/>
            <a:r>
              <a:rPr lang="en-GB" altLang="es-ES" sz="2400" dirty="0">
                <a:solidFill>
                  <a:srgbClr val="000090"/>
                </a:solidFill>
                <a:latin typeface="Tahoma" panose="020B0604030504040204" pitchFamily="34" charset="0"/>
                <a:ea typeface="Tahoma" panose="020B0604030504040204" pitchFamily="34" charset="0"/>
                <a:cs typeface="Tahoma" panose="020B0604030504040204" pitchFamily="34" charset="0"/>
              </a:rPr>
              <a:t>MODULE </a:t>
            </a:r>
            <a:r>
              <a:rPr lang="en-GB" altLang="es-ES" sz="2400" dirty="0" smtClean="0">
                <a:solidFill>
                  <a:srgbClr val="000090"/>
                </a:solidFill>
                <a:latin typeface="Tahoma" panose="020B0604030504040204" pitchFamily="34" charset="0"/>
                <a:ea typeface="Tahoma" panose="020B0604030504040204" pitchFamily="34" charset="0"/>
                <a:cs typeface="Tahoma" panose="020B0604030504040204" pitchFamily="34" charset="0"/>
              </a:rPr>
              <a:t>1: Refugees and migrants' health policies </a:t>
            </a:r>
            <a:r>
              <a:rPr lang="en-GB" altLang="es-ES" sz="2400"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dirty="0">
                <a:solidFill>
                  <a:srgbClr val="000090"/>
                </a:solidFill>
                <a:latin typeface="Tahoma" panose="020B0604030504040204" pitchFamily="34" charset="0"/>
                <a:ea typeface="Tahoma" panose="020B0604030504040204" pitchFamily="34" charset="0"/>
                <a:cs typeface="Tahoma" panose="020B0604030504040204" pitchFamily="34" charset="0"/>
              </a:rPr>
            </a:br>
            <a: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br>
            <a: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Unit 3</a:t>
            </a:r>
            <a:r>
              <a:rPr lang="en-GB"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Migrants in an irregular situation</a:t>
            </a:r>
          </a:p>
          <a:p>
            <a:pPr algn="ctr"/>
            <a:endPar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5" name="CuadroTexto 1"/>
          <p:cNvSpPr txBox="1">
            <a:spLocks noChangeArrowheads="1"/>
          </p:cNvSpPr>
          <p:nvPr/>
        </p:nvSpPr>
        <p:spPr bwMode="auto">
          <a:xfrm>
            <a:off x="3666031" y="5565322"/>
            <a:ext cx="7848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s-ES" altLang="es-ES" dirty="0" err="1" smtClean="0">
                <a:solidFill>
                  <a:srgbClr val="000090"/>
                </a:solidFill>
                <a:latin typeface="Arial Narrow" panose="020B0606020202030204" pitchFamily="34" charset="0"/>
              </a:rPr>
              <a:t>Prepared</a:t>
            </a:r>
            <a:r>
              <a:rPr lang="es-ES" altLang="es-ES" dirty="0" smtClean="0">
                <a:solidFill>
                  <a:srgbClr val="000090"/>
                </a:solidFill>
                <a:latin typeface="Arial Narrow" panose="020B0606020202030204" pitchFamily="34" charset="0"/>
              </a:rPr>
              <a:t> by:  </a:t>
            </a:r>
          </a:p>
          <a:p>
            <a:pPr algn="r" eaLnBrk="1" hangingPunct="1"/>
            <a:r>
              <a:rPr lang="es-ES" altLang="es-ES" dirty="0" smtClean="0">
                <a:solidFill>
                  <a:srgbClr val="000090"/>
                </a:solidFill>
                <a:latin typeface="Arial Narrow" panose="020B0606020202030204" pitchFamily="34" charset="0"/>
              </a:rPr>
              <a:t>Amets Suess </a:t>
            </a:r>
            <a:r>
              <a:rPr lang="es-ES" altLang="es-ES" dirty="0" err="1" smtClean="0">
                <a:solidFill>
                  <a:srgbClr val="000090"/>
                </a:solidFill>
                <a:latin typeface="Arial Narrow" panose="020B0606020202030204" pitchFamily="34" charset="0"/>
              </a:rPr>
              <a:t>Schwend</a:t>
            </a:r>
            <a:r>
              <a:rPr lang="es-ES" altLang="es-ES" dirty="0" smtClean="0">
                <a:solidFill>
                  <a:srgbClr val="000090"/>
                </a:solidFill>
                <a:latin typeface="Arial Narrow" panose="020B0606020202030204" pitchFamily="34" charset="0"/>
              </a:rPr>
              <a:t> </a:t>
            </a:r>
          </a:p>
          <a:p>
            <a:pPr algn="r" eaLnBrk="1" hangingPunct="1"/>
            <a:r>
              <a:rPr lang="es-ES" altLang="es-ES" dirty="0" err="1" smtClean="0">
                <a:solidFill>
                  <a:srgbClr val="000090"/>
                </a:solidFill>
                <a:latin typeface="Arial Narrow" panose="020B0606020202030204" pitchFamily="34" charset="0"/>
              </a:rPr>
              <a:t>Andalusian</a:t>
            </a:r>
            <a:r>
              <a:rPr lang="es-ES" altLang="es-ES" dirty="0" smtClean="0">
                <a:solidFill>
                  <a:srgbClr val="000090"/>
                </a:solidFill>
                <a:latin typeface="Arial Narrow" panose="020B0606020202030204" pitchFamily="34" charset="0"/>
              </a:rPr>
              <a:t> </a:t>
            </a:r>
            <a:r>
              <a:rPr lang="es-ES" altLang="es-ES" dirty="0" err="1" smtClean="0">
                <a:solidFill>
                  <a:srgbClr val="000090"/>
                </a:solidFill>
                <a:latin typeface="Arial Narrow" panose="020B0606020202030204" pitchFamily="34" charset="0"/>
              </a:rPr>
              <a:t>School</a:t>
            </a:r>
            <a:r>
              <a:rPr lang="es-ES" altLang="es-ES" dirty="0" smtClean="0">
                <a:solidFill>
                  <a:srgbClr val="000090"/>
                </a:solidFill>
                <a:latin typeface="Arial Narrow" panose="020B0606020202030204" pitchFamily="34" charset="0"/>
              </a:rPr>
              <a:t> of Public Health  </a:t>
            </a:r>
          </a:p>
          <a:p>
            <a:pPr algn="r" eaLnBrk="1" hangingPunct="1"/>
            <a:endParaRPr lang="es-ES" altLang="es-ES" dirty="0" smtClean="0">
              <a:solidFill>
                <a:srgbClr val="000090"/>
              </a:solidFill>
              <a:latin typeface="Arial Narrow" panose="020B0606020202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1992314" y="1385888"/>
            <a:ext cx="8201025"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s-ES" altLang="es-ES" sz="1800"/>
          </a:p>
        </p:txBody>
      </p:sp>
      <p:sp>
        <p:nvSpPr>
          <p:cNvPr id="13315" name="CuadroTexto 1"/>
          <p:cNvSpPr txBox="1">
            <a:spLocks noChangeArrowheads="1"/>
          </p:cNvSpPr>
          <p:nvPr/>
        </p:nvSpPr>
        <p:spPr bwMode="auto">
          <a:xfrm>
            <a:off x="2080226" y="203728"/>
            <a:ext cx="7848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Migrants</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in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irregular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situation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endPar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s-ES" altLang="es-ES" sz="1800" b="1" dirty="0" err="1">
                <a:solidFill>
                  <a:srgbClr val="000090"/>
                </a:solidFill>
                <a:latin typeface="Tahoma" panose="020B0604030504040204" pitchFamily="34" charset="0"/>
                <a:ea typeface="Tahoma" panose="020B0604030504040204" pitchFamily="34" charset="0"/>
                <a:cs typeface="Tahoma" panose="020B0604030504040204" pitchFamily="34" charset="0"/>
              </a:rPr>
              <a:t>Recommendations</a:t>
            </a:r>
            <a:r>
              <a:rPr lang="es-ES" altLang="es-ES" sz="1800"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1800" b="1" dirty="0" err="1">
                <a:solidFill>
                  <a:srgbClr val="000090"/>
                </a:solidFill>
                <a:latin typeface="Tahoma" panose="020B0604030504040204" pitchFamily="34" charset="0"/>
                <a:ea typeface="Tahoma" panose="020B0604030504040204" pitchFamily="34" charset="0"/>
                <a:cs typeface="Tahoma" panose="020B0604030504040204" pitchFamily="34" charset="0"/>
              </a:rPr>
              <a:t>from</a:t>
            </a:r>
            <a:r>
              <a:rPr lang="es-ES" altLang="es-ES" sz="1800"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18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comparative</a:t>
            </a:r>
            <a:r>
              <a:rPr lang="es-ES" altLang="es-ES" sz="18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18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reports</a:t>
            </a:r>
            <a:endParaRPr lang="es-ES" altLang="es-ES" sz="18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13316" name="12 CuadroTexto"/>
          <p:cNvSpPr txBox="1">
            <a:spLocks noChangeArrowheads="1"/>
          </p:cNvSpPr>
          <p:nvPr/>
        </p:nvSpPr>
        <p:spPr bwMode="auto">
          <a:xfrm>
            <a:off x="1159004" y="1921407"/>
            <a:ext cx="9691044" cy="3585597"/>
          </a:xfrm>
          <a:prstGeom prst="rect">
            <a:avLst/>
          </a:prstGeom>
          <a:noFill/>
          <a:ln w="9525">
            <a:solidFill>
              <a:srgbClr val="D6631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endParaRPr lang="es-ES_tradnl" altLang="es-ES" sz="800" b="1" dirty="0">
              <a:latin typeface="Arial Narrow" panose="020B0606020202030204" pitchFamily="34" charset="0"/>
            </a:endParaRPr>
          </a:p>
          <a:p>
            <a:pPr algn="just">
              <a:lnSpc>
                <a:spcPct val="150000"/>
              </a:lnSpc>
              <a:buClr>
                <a:srgbClr val="D6631A"/>
              </a:buClr>
              <a:buSzPct val="150000"/>
              <a:buFont typeface="Arial" panose="020B0604020202020204" pitchFamily="34" charset="0"/>
              <a:buChar char="•"/>
            </a:pPr>
            <a:r>
              <a:rPr lang="es-ES_tradnl" altLang="es-ES" sz="1800" dirty="0">
                <a:latin typeface="Arial Narrow" panose="020B0606020202030204" pitchFamily="34" charset="0"/>
              </a:rPr>
              <a:t>  </a:t>
            </a:r>
            <a:r>
              <a:rPr lang="es-ES_tradnl" altLang="es-ES" b="1" dirty="0">
                <a:latin typeface="Tahoma" panose="020B0604030504040204" pitchFamily="34" charset="0"/>
                <a:ea typeface="Tahoma" panose="020B0604030504040204" pitchFamily="34" charset="0"/>
                <a:cs typeface="Tahoma" panose="020B0604030504040204" pitchFamily="34" charset="0"/>
              </a:rPr>
              <a:t>Health </a:t>
            </a:r>
            <a:r>
              <a:rPr lang="es-ES_tradnl" altLang="es-ES" b="1" dirty="0" err="1">
                <a:latin typeface="Tahoma" panose="020B0604030504040204" pitchFamily="34" charset="0"/>
                <a:ea typeface="Tahoma" panose="020B0604030504040204" pitchFamily="34" charset="0"/>
                <a:cs typeface="Tahoma" panose="020B0604030504040204" pitchFamily="34" charset="0"/>
              </a:rPr>
              <a:t>care</a:t>
            </a:r>
            <a:r>
              <a:rPr lang="es-ES_tradnl" altLang="es-ES" b="1" dirty="0">
                <a:latin typeface="Tahoma" panose="020B0604030504040204" pitchFamily="34" charset="0"/>
                <a:ea typeface="Tahoma" panose="020B0604030504040204" pitchFamily="34" charset="0"/>
                <a:cs typeface="Tahoma" panose="020B0604030504040204" pitchFamily="34" charset="0"/>
              </a:rPr>
              <a:t> </a:t>
            </a:r>
            <a:r>
              <a:rPr lang="es-ES_tradnl" altLang="es-ES" b="1" dirty="0" err="1">
                <a:latin typeface="Tahoma" panose="020B0604030504040204" pitchFamily="34" charset="0"/>
                <a:ea typeface="Tahoma" panose="020B0604030504040204" pitchFamily="34" charset="0"/>
                <a:cs typeface="Tahoma" panose="020B0604030504040204" pitchFamily="34" charset="0"/>
              </a:rPr>
              <a:t>entitlements</a:t>
            </a:r>
            <a:endParaRPr lang="es-ES_tradnl" altLang="es-ES" b="1" dirty="0">
              <a:latin typeface="Tahoma" panose="020B0604030504040204" pitchFamily="34" charset="0"/>
              <a:ea typeface="Tahoma" panose="020B0604030504040204" pitchFamily="34" charset="0"/>
              <a:cs typeface="Tahoma" panose="020B0604030504040204" pitchFamily="34" charset="0"/>
            </a:endParaRPr>
          </a:p>
          <a:p>
            <a:pPr lvl="1" algn="just">
              <a:lnSpc>
                <a:spcPct val="150000"/>
              </a:lnSpc>
              <a:buClr>
                <a:srgbClr val="D6631A"/>
              </a:buClr>
              <a:buSzPct val="100000"/>
              <a:buFont typeface="Wingdings" panose="05000000000000000000" pitchFamily="2" charset="2"/>
              <a:buChar char="ü"/>
            </a:pPr>
            <a:r>
              <a:rPr lang="es-ES_tradnl" altLang="es-ES" sz="1800" dirty="0">
                <a:latin typeface="Tahoma" panose="020B0604030504040204" pitchFamily="34" charset="0"/>
                <a:ea typeface="Tahoma" panose="020B0604030504040204" pitchFamily="34" charset="0"/>
                <a:cs typeface="Tahoma" panose="020B0604030504040204" pitchFamily="34" charset="0"/>
              </a:rPr>
              <a:t>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Equality</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 of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conditions</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 </a:t>
            </a:r>
            <a:r>
              <a:rPr lang="es-ES_tradnl" altLang="es-ES" dirty="0">
                <a:latin typeface="Tahoma" panose="020B0604030504040204" pitchFamily="34" charset="0"/>
                <a:ea typeface="Tahoma" panose="020B0604030504040204" pitchFamily="34" charset="0"/>
                <a:cs typeface="Tahoma" panose="020B0604030504040204" pitchFamily="34" charset="0"/>
              </a:rPr>
              <a:t>in </a:t>
            </a:r>
            <a:r>
              <a:rPr lang="es-ES_tradnl" altLang="es-ES" dirty="0" err="1">
                <a:latin typeface="Tahoma" panose="020B0604030504040204" pitchFamily="34" charset="0"/>
                <a:ea typeface="Tahoma" panose="020B0604030504040204" pitchFamily="34" charset="0"/>
                <a:cs typeface="Tahoma" panose="020B0604030504040204" pitchFamily="34" charset="0"/>
              </a:rPr>
              <a:t>relation</a:t>
            </a:r>
            <a:r>
              <a:rPr lang="es-ES_tradnl" altLang="es-ES" dirty="0">
                <a:latin typeface="Tahoma" panose="020B0604030504040204" pitchFamily="34" charset="0"/>
                <a:ea typeface="Tahoma" panose="020B0604030504040204" pitchFamily="34" charset="0"/>
                <a:cs typeface="Tahoma" panose="020B0604030504040204" pitchFamily="34" charset="0"/>
              </a:rPr>
              <a:t> to </a:t>
            </a:r>
            <a:r>
              <a:rPr lang="es-ES_tradnl" altLang="es-ES" dirty="0" err="1">
                <a:latin typeface="Tahoma" panose="020B0604030504040204" pitchFamily="34" charset="0"/>
                <a:ea typeface="Tahoma" panose="020B0604030504040204" pitchFamily="34" charset="0"/>
                <a:cs typeface="Tahoma" panose="020B0604030504040204" pitchFamily="34" charset="0"/>
              </a:rPr>
              <a:t>public</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coverage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reimbursement</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or</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co-payment</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for</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all</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people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residing</a:t>
            </a:r>
            <a:r>
              <a:rPr lang="es-ES_tradnl" altLang="es-ES" dirty="0">
                <a:latin typeface="Tahoma" panose="020B0604030504040204" pitchFamily="34" charset="0"/>
                <a:ea typeface="Tahoma" panose="020B0604030504040204" pitchFamily="34" charset="0"/>
                <a:cs typeface="Tahoma" panose="020B0604030504040204" pitchFamily="34" charset="0"/>
              </a:rPr>
              <a:t> in a country, </a:t>
            </a:r>
            <a:r>
              <a:rPr lang="es-ES_tradnl" altLang="es-ES" dirty="0" err="1">
                <a:latin typeface="Tahoma" panose="020B0604030504040204" pitchFamily="34" charset="0"/>
                <a:ea typeface="Tahoma" panose="020B0604030504040204" pitchFamily="34" charset="0"/>
                <a:cs typeface="Tahoma" panose="020B0604030504040204" pitchFamily="34" charset="0"/>
              </a:rPr>
              <a:t>regardless</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nationality</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administrative</a:t>
            </a:r>
            <a:r>
              <a:rPr lang="es-ES_tradnl" altLang="es-ES" dirty="0">
                <a:latin typeface="Tahoma" panose="020B0604030504040204" pitchFamily="34" charset="0"/>
                <a:ea typeface="Tahoma" panose="020B0604030504040204" pitchFamily="34" charset="0"/>
                <a:cs typeface="Tahoma" panose="020B0604030504040204" pitchFamily="34" charset="0"/>
              </a:rPr>
              <a:t> status </a:t>
            </a:r>
            <a:r>
              <a:rPr lang="es-ES_tradnl" altLang="es-ES" dirty="0" err="1">
                <a:latin typeface="Tahoma" panose="020B0604030504040204" pitchFamily="34" charset="0"/>
                <a:ea typeface="Tahoma" panose="020B0604030504040204" pitchFamily="34" charset="0"/>
                <a:cs typeface="Tahoma" panose="020B0604030504040204" pitchFamily="34" charset="0"/>
              </a:rPr>
              <a:t>or</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employment</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situation</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lvl="1" algn="just">
              <a:lnSpc>
                <a:spcPct val="150000"/>
              </a:lnSpc>
              <a:buClr>
                <a:srgbClr val="D6631A"/>
              </a:buClr>
              <a:buSzPct val="100000"/>
              <a:buFont typeface="Wingdings" panose="05000000000000000000" pitchFamily="2" charset="2"/>
              <a:buChar char="ü"/>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Access to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all</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health</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care</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levels</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not</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only</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emergency</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care</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lvl="1" algn="just">
              <a:lnSpc>
                <a:spcPct val="150000"/>
              </a:lnSpc>
              <a:buClr>
                <a:srgbClr val="D6631A"/>
              </a:buClr>
              <a:buSzPct val="100000"/>
              <a:buFont typeface="Wingdings" panose="05000000000000000000" pitchFamily="2" charset="2"/>
              <a:buChar char="ü"/>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Cessation</a:t>
            </a:r>
            <a:r>
              <a:rPr lang="es-ES_tradnl" altLang="es-ES" dirty="0">
                <a:latin typeface="Tahoma" panose="020B0604030504040204" pitchFamily="34" charset="0"/>
                <a:ea typeface="Tahoma" panose="020B0604030504040204" pitchFamily="34" charset="0"/>
                <a:cs typeface="Tahoma" panose="020B0604030504040204" pitchFamily="34" charset="0"/>
              </a:rPr>
              <a:t> of a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migration</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 control </a:t>
            </a:r>
            <a:r>
              <a:rPr lang="es-ES_tradnl" altLang="es-ES" dirty="0" err="1">
                <a:latin typeface="Tahoma" panose="020B0604030504040204" pitchFamily="34" charset="0"/>
                <a:ea typeface="Tahoma" panose="020B0604030504040204" pitchFamily="34" charset="0"/>
                <a:cs typeface="Tahoma" panose="020B0604030504040204" pitchFamily="34" charset="0"/>
              </a:rPr>
              <a:t>during</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the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health</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care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delivery</a:t>
            </a:r>
            <a:r>
              <a:rPr lang="es-ES_tradnl" altLang="es-ES" dirty="0">
                <a:latin typeface="Tahoma" panose="020B0604030504040204" pitchFamily="34" charset="0"/>
                <a:ea typeface="Tahoma" panose="020B0604030504040204" pitchFamily="34" charset="0"/>
                <a:cs typeface="Tahoma" panose="020B0604030504040204" pitchFamily="34" charset="0"/>
              </a:rPr>
              <a:t>. </a:t>
            </a:r>
          </a:p>
          <a:p>
            <a:pPr lvl="1" algn="just">
              <a:lnSpc>
                <a:spcPct val="150000"/>
              </a:lnSpc>
              <a:buClr>
                <a:srgbClr val="D6631A"/>
              </a:buClr>
              <a:buSzPct val="100000"/>
              <a:buFont typeface="Wingdings" panose="05000000000000000000" pitchFamily="2" charset="2"/>
              <a:buChar char="ü"/>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Maintenance</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health</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care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entitlements</a:t>
            </a:r>
            <a:r>
              <a:rPr lang="es-ES_tradnl" altLang="es-ES" dirty="0">
                <a:latin typeface="Tahoma" panose="020B0604030504040204" pitchFamily="34" charset="0"/>
                <a:ea typeface="Tahoma" panose="020B0604030504040204" pitchFamily="34" charset="0"/>
                <a:cs typeface="Tahoma" panose="020B0604030504040204" pitchFamily="34" charset="0"/>
              </a:rPr>
              <a:t> in </a:t>
            </a:r>
            <a:r>
              <a:rPr lang="es-ES_tradnl" altLang="es-ES" dirty="0" err="1">
                <a:latin typeface="Tahoma" panose="020B0604030504040204" pitchFamily="34" charset="0"/>
                <a:ea typeface="Tahoma" panose="020B0604030504040204" pitchFamily="34" charset="0"/>
                <a:cs typeface="Tahoma" panose="020B0604030504040204" pitchFamily="34" charset="0"/>
              </a:rPr>
              <a:t>the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situation</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economic</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 crisis</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lvl="1" algn="just" eaLnBrk="1" hangingPunct="1">
              <a:buClr>
                <a:srgbClr val="D6631A"/>
              </a:buClr>
              <a:buSzPct val="150000"/>
              <a:buFont typeface="Wingdings" panose="05000000000000000000" pitchFamily="2" charset="2"/>
              <a:buChar char="ü"/>
            </a:pPr>
            <a:endParaRPr lang="es-ES_tradnl" altLang="es-ES" sz="900" dirty="0">
              <a:latin typeface="Tahoma" panose="020B0604030504040204" pitchFamily="34" charset="0"/>
              <a:ea typeface="Tahoma" panose="020B0604030504040204" pitchFamily="34" charset="0"/>
              <a:cs typeface="Tahoma" panose="020B0604030504040204" pitchFamily="34" charset="0"/>
            </a:endParaRPr>
          </a:p>
        </p:txBody>
      </p:sp>
      <p:sp>
        <p:nvSpPr>
          <p:cNvPr id="13317" name="Rectangle 6"/>
          <p:cNvSpPr>
            <a:spLocks noChangeArrowheads="1"/>
          </p:cNvSpPr>
          <p:nvPr/>
        </p:nvSpPr>
        <p:spPr bwMode="auto">
          <a:xfrm>
            <a:off x="214184" y="6088064"/>
            <a:ext cx="115576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s-ES" altLang="es-ES" sz="1100" i="1" dirty="0" err="1">
                <a:solidFill>
                  <a:srgbClr val="606060"/>
                </a:solidFill>
                <a:latin typeface="Arial Narrow" panose="020B0606020202030204" pitchFamily="34" charset="0"/>
              </a:rPr>
              <a:t>Amnesty</a:t>
            </a:r>
            <a:r>
              <a:rPr lang="es-ES" altLang="es-ES" sz="1100" i="1" dirty="0">
                <a:solidFill>
                  <a:srgbClr val="606060"/>
                </a:solidFill>
                <a:latin typeface="Arial Narrow" panose="020B0606020202030204" pitchFamily="34" charset="0"/>
              </a:rPr>
              <a:t> International 2007; </a:t>
            </a:r>
            <a:r>
              <a:rPr lang="es-ES" altLang="es-ES" sz="1100" i="1" dirty="0" err="1">
                <a:solidFill>
                  <a:srgbClr val="606060"/>
                </a:solidFill>
                <a:latin typeface="Arial Narrow" panose="020B0606020202030204" pitchFamily="34" charset="0"/>
              </a:rPr>
              <a:t>Biswas</a:t>
            </a:r>
            <a:r>
              <a:rPr lang="es-ES" altLang="es-ES" sz="1100" i="1" dirty="0">
                <a:solidFill>
                  <a:srgbClr val="606060"/>
                </a:solidFill>
                <a:latin typeface="Arial Narrow" panose="020B0606020202030204" pitchFamily="34" charset="0"/>
              </a:rPr>
              <a:t>, et al. 2011; </a:t>
            </a:r>
            <a:r>
              <a:rPr lang="es-ES" altLang="es-ES" sz="1100" i="1" dirty="0" err="1">
                <a:solidFill>
                  <a:srgbClr val="606060"/>
                </a:solidFill>
                <a:latin typeface="Arial Narrow" panose="020B0606020202030204" pitchFamily="34" charset="0"/>
              </a:rPr>
              <a:t>Committee</a:t>
            </a:r>
            <a:r>
              <a:rPr lang="es-ES" altLang="es-ES" sz="1100" i="1" dirty="0">
                <a:solidFill>
                  <a:srgbClr val="606060"/>
                </a:solidFill>
                <a:latin typeface="Arial Narrow" panose="020B0606020202030204" pitchFamily="34" charset="0"/>
              </a:rPr>
              <a:t> </a:t>
            </a:r>
            <a:r>
              <a:rPr lang="es-ES" altLang="es-ES" sz="1100" i="1" dirty="0" err="1">
                <a:solidFill>
                  <a:srgbClr val="606060"/>
                </a:solidFill>
                <a:latin typeface="Arial Narrow" panose="020B0606020202030204" pitchFamily="34" charset="0"/>
              </a:rPr>
              <a:t>on</a:t>
            </a:r>
            <a:r>
              <a:rPr lang="es-ES" altLang="es-ES" sz="1100" i="1" dirty="0">
                <a:solidFill>
                  <a:srgbClr val="606060"/>
                </a:solidFill>
                <a:latin typeface="Arial Narrow" panose="020B0606020202030204" pitchFamily="34" charset="0"/>
              </a:rPr>
              <a:t> Civil </a:t>
            </a:r>
            <a:r>
              <a:rPr lang="es-ES" altLang="es-ES" sz="1100" i="1" dirty="0" err="1">
                <a:solidFill>
                  <a:srgbClr val="606060"/>
                </a:solidFill>
                <a:latin typeface="Arial Narrow" panose="020B0606020202030204" pitchFamily="34" charset="0"/>
              </a:rPr>
              <a:t>Literties</a:t>
            </a:r>
            <a:r>
              <a:rPr lang="es-ES" altLang="es-ES" sz="1100" i="1" dirty="0">
                <a:solidFill>
                  <a:srgbClr val="606060"/>
                </a:solidFill>
                <a:latin typeface="Arial Narrow" panose="020B0606020202030204" pitchFamily="34" charset="0"/>
              </a:rPr>
              <a:t>, </a:t>
            </a:r>
            <a:r>
              <a:rPr lang="es-ES" altLang="es-ES" sz="1100" i="1" dirty="0" err="1">
                <a:solidFill>
                  <a:srgbClr val="606060"/>
                </a:solidFill>
                <a:latin typeface="Arial Narrow" panose="020B0606020202030204" pitchFamily="34" charset="0"/>
              </a:rPr>
              <a:t>Justice</a:t>
            </a:r>
            <a:r>
              <a:rPr lang="es-ES" altLang="es-ES" sz="1100" i="1" dirty="0">
                <a:solidFill>
                  <a:srgbClr val="606060"/>
                </a:solidFill>
                <a:latin typeface="Arial Narrow" panose="020B0606020202030204" pitchFamily="34" charset="0"/>
              </a:rPr>
              <a:t> and Home </a:t>
            </a:r>
            <a:r>
              <a:rPr lang="es-ES" altLang="es-ES" sz="1100" i="1" dirty="0" err="1">
                <a:solidFill>
                  <a:srgbClr val="606060"/>
                </a:solidFill>
                <a:latin typeface="Arial Narrow" panose="020B0606020202030204" pitchFamily="34" charset="0"/>
              </a:rPr>
              <a:t>Affairs</a:t>
            </a:r>
            <a:r>
              <a:rPr lang="es-ES" altLang="es-ES" sz="1100" i="1" dirty="0">
                <a:solidFill>
                  <a:srgbClr val="606060"/>
                </a:solidFill>
                <a:latin typeface="Arial Narrow" panose="020B0606020202030204" pitchFamily="34" charset="0"/>
              </a:rPr>
              <a:t>, 2007; Cuadra 2011; </a:t>
            </a:r>
            <a:r>
              <a:rPr lang="es-ES" altLang="es-ES" sz="1100" i="1" dirty="0" err="1">
                <a:solidFill>
                  <a:srgbClr val="606060"/>
                </a:solidFill>
                <a:latin typeface="Arial Narrow" panose="020B0606020202030204" pitchFamily="34" charset="0"/>
              </a:rPr>
              <a:t>Dauvrin</a:t>
            </a:r>
            <a:r>
              <a:rPr lang="es-ES" altLang="es-ES" sz="1100" i="1" dirty="0">
                <a:solidFill>
                  <a:srgbClr val="606060"/>
                </a:solidFill>
                <a:latin typeface="Arial Narrow" panose="020B0606020202030204" pitchFamily="34" charset="0"/>
              </a:rPr>
              <a:t>, et al. 2012; </a:t>
            </a:r>
            <a:r>
              <a:rPr lang="es-ES" altLang="es-ES" sz="1100" i="1" dirty="0" err="1">
                <a:solidFill>
                  <a:srgbClr val="606060"/>
                </a:solidFill>
                <a:latin typeface="Arial Narrow" panose="020B0606020202030204" pitchFamily="34" charset="0"/>
              </a:rPr>
              <a:t>Duvell</a:t>
            </a:r>
            <a:r>
              <a:rPr lang="es-ES" altLang="es-ES" sz="1100" i="1" dirty="0">
                <a:solidFill>
                  <a:srgbClr val="606060"/>
                </a:solidFill>
                <a:latin typeface="Arial Narrow" panose="020B0606020202030204" pitchFamily="34" charset="0"/>
              </a:rPr>
              <a:t>, et al. 2009; FRA, </a:t>
            </a:r>
            <a:r>
              <a:rPr lang="es-ES" altLang="es-ES" sz="1100" i="1" dirty="0" err="1">
                <a:solidFill>
                  <a:srgbClr val="606060"/>
                </a:solidFill>
                <a:latin typeface="Arial Narrow" panose="020B0606020202030204" pitchFamily="34" charset="0"/>
              </a:rPr>
              <a:t>European</a:t>
            </a:r>
            <a:r>
              <a:rPr lang="es-ES" altLang="es-ES" sz="1100" i="1" dirty="0">
                <a:solidFill>
                  <a:srgbClr val="606060"/>
                </a:solidFill>
                <a:latin typeface="Arial Narrow" panose="020B0606020202030204" pitchFamily="34" charset="0"/>
              </a:rPr>
              <a:t> </a:t>
            </a:r>
            <a:r>
              <a:rPr lang="es-ES" altLang="es-ES" sz="1100" i="1" dirty="0" err="1">
                <a:solidFill>
                  <a:srgbClr val="606060"/>
                </a:solidFill>
                <a:latin typeface="Arial Narrow" panose="020B0606020202030204" pitchFamily="34" charset="0"/>
              </a:rPr>
              <a:t>Union</a:t>
            </a:r>
            <a:r>
              <a:rPr lang="es-ES" altLang="es-ES" sz="1100" i="1" dirty="0">
                <a:solidFill>
                  <a:srgbClr val="606060"/>
                </a:solidFill>
                <a:latin typeface="Arial Narrow" panose="020B0606020202030204" pitchFamily="34" charset="0"/>
              </a:rPr>
              <a:t> Agency </a:t>
            </a:r>
            <a:r>
              <a:rPr lang="es-ES" altLang="es-ES" sz="1100" i="1" dirty="0" err="1">
                <a:solidFill>
                  <a:srgbClr val="606060"/>
                </a:solidFill>
                <a:latin typeface="Arial Narrow" panose="020B0606020202030204" pitchFamily="34" charset="0"/>
              </a:rPr>
              <a:t>for</a:t>
            </a:r>
            <a:r>
              <a:rPr lang="es-ES" altLang="es-ES" sz="1100" i="1" dirty="0">
                <a:solidFill>
                  <a:srgbClr val="606060"/>
                </a:solidFill>
                <a:latin typeface="Arial Narrow" panose="020B0606020202030204" pitchFamily="34" charset="0"/>
              </a:rPr>
              <a:t> Fundamental </a:t>
            </a:r>
            <a:r>
              <a:rPr lang="es-ES" altLang="es-ES" sz="1100" i="1" dirty="0" err="1">
                <a:solidFill>
                  <a:srgbClr val="606060"/>
                </a:solidFill>
                <a:latin typeface="Arial Narrow" panose="020B0606020202030204" pitchFamily="34" charset="0"/>
              </a:rPr>
              <a:t>Rights</a:t>
            </a:r>
            <a:r>
              <a:rPr lang="es-ES" altLang="es-ES" sz="1100" i="1" dirty="0">
                <a:solidFill>
                  <a:srgbClr val="606060"/>
                </a:solidFill>
                <a:latin typeface="Arial Narrow" panose="020B0606020202030204" pitchFamily="34" charset="0"/>
              </a:rPr>
              <a:t> 2011a, 2011b; HUMA Network, et al.  2009; 2010; Karl-</a:t>
            </a:r>
            <a:r>
              <a:rPr lang="es-ES" altLang="es-ES" sz="1100" i="1" dirty="0" err="1">
                <a:solidFill>
                  <a:srgbClr val="606060"/>
                </a:solidFill>
                <a:latin typeface="Arial Narrow" panose="020B0606020202030204" pitchFamily="34" charset="0"/>
              </a:rPr>
              <a:t>Trummer</a:t>
            </a:r>
            <a:r>
              <a:rPr lang="es-ES" altLang="es-ES" sz="1100" i="1" dirty="0">
                <a:solidFill>
                  <a:srgbClr val="606060"/>
                </a:solidFill>
                <a:latin typeface="Arial Narrow" panose="020B0606020202030204" pitchFamily="34" charset="0"/>
              </a:rPr>
              <a:t> et al. 2010; JRS-</a:t>
            </a:r>
            <a:r>
              <a:rPr lang="es-ES" altLang="es-ES" sz="1100" i="1" dirty="0" err="1">
                <a:solidFill>
                  <a:srgbClr val="606060"/>
                </a:solidFill>
                <a:latin typeface="Arial Narrow" panose="020B0606020202030204" pitchFamily="34" charset="0"/>
              </a:rPr>
              <a:t>Europe</a:t>
            </a:r>
            <a:r>
              <a:rPr lang="es-ES" altLang="es-ES" sz="1100" i="1" dirty="0">
                <a:solidFill>
                  <a:srgbClr val="606060"/>
                </a:solidFill>
                <a:latin typeface="Arial Narrow" panose="020B0606020202030204" pitchFamily="34" charset="0"/>
              </a:rPr>
              <a:t>, 2010; </a:t>
            </a:r>
            <a:r>
              <a:rPr lang="es-ES" altLang="es-ES" sz="1100" i="1" dirty="0" err="1">
                <a:solidFill>
                  <a:srgbClr val="606060"/>
                </a:solidFill>
                <a:latin typeface="Arial Narrow" panose="020B0606020202030204" pitchFamily="34" charset="0"/>
              </a:rPr>
              <a:t>Médicins</a:t>
            </a:r>
            <a:r>
              <a:rPr lang="es-ES" altLang="es-ES" sz="1100" i="1" dirty="0">
                <a:solidFill>
                  <a:srgbClr val="606060"/>
                </a:solidFill>
                <a:latin typeface="Arial Narrow" panose="020B0606020202030204" pitchFamily="34" charset="0"/>
              </a:rPr>
              <a:t> du Monde, et al.  2009, 2012, 2013; </a:t>
            </a:r>
            <a:r>
              <a:rPr lang="es-ES" altLang="es-ES" sz="1100" i="1" dirty="0" err="1">
                <a:solidFill>
                  <a:srgbClr val="606060"/>
                </a:solidFill>
                <a:latin typeface="Arial Narrow" panose="020B0606020202030204" pitchFamily="34" charset="0"/>
              </a:rPr>
              <a:t>Médicins</a:t>
            </a:r>
            <a:r>
              <a:rPr lang="es-ES" altLang="es-ES" sz="1100" i="1" dirty="0">
                <a:solidFill>
                  <a:srgbClr val="606060"/>
                </a:solidFill>
                <a:latin typeface="Arial Narrow" panose="020B0606020202030204" pitchFamily="34" charset="0"/>
              </a:rPr>
              <a:t> Sans </a:t>
            </a:r>
            <a:r>
              <a:rPr lang="es-ES" altLang="es-ES" sz="1100" i="1" dirty="0" err="1">
                <a:solidFill>
                  <a:srgbClr val="606060"/>
                </a:solidFill>
                <a:latin typeface="Arial Narrow" panose="020B0606020202030204" pitchFamily="34" charset="0"/>
              </a:rPr>
              <a:t>Frontieres</a:t>
            </a:r>
            <a:r>
              <a:rPr lang="es-ES" altLang="es-ES" sz="1100" i="1" dirty="0">
                <a:solidFill>
                  <a:srgbClr val="606060"/>
                </a:solidFill>
                <a:latin typeface="Arial Narrow" panose="020B0606020202030204" pitchFamily="34" charset="0"/>
              </a:rPr>
              <a:t> s.a.;  PICUM, et al. 2009a, 2009b, 2009c, 2010, 2012, 2013a, 2013b, 2014a, 2014b; Ruiz-Casares, et al. 2010; Suess et al. 2014a; UN 2012, 2013; </a:t>
            </a:r>
            <a:r>
              <a:rPr lang="es-ES" altLang="es-ES" sz="1100" i="1" dirty="0" err="1">
                <a:solidFill>
                  <a:srgbClr val="606060"/>
                </a:solidFill>
                <a:latin typeface="Arial Narrow" panose="020B0606020202030204" pitchFamily="34" charset="0"/>
              </a:rPr>
              <a:t>Woodward</a:t>
            </a:r>
            <a:r>
              <a:rPr lang="es-ES" altLang="es-ES" sz="1100" i="1" dirty="0">
                <a:solidFill>
                  <a:srgbClr val="606060"/>
                </a:solidFill>
                <a:latin typeface="Arial Narrow" panose="020B0606020202030204" pitchFamily="34" charset="0"/>
              </a:rPr>
              <a:t>, et al. 2014.</a:t>
            </a:r>
            <a:endParaRPr lang="en-US" altLang="es-ES" sz="1100" i="1" dirty="0">
              <a:solidFill>
                <a:srgbClr val="606060"/>
              </a:solidFill>
              <a:latin typeface="Arial Narrow" panose="020B0606020202030204" pitchFamily="34" charset="0"/>
            </a:endParaRPr>
          </a:p>
        </p:txBody>
      </p:sp>
    </p:spTree>
    <p:extLst>
      <p:ext uri="{BB962C8B-B14F-4D97-AF65-F5344CB8AC3E}">
        <p14:creationId xmlns:p14="http://schemas.microsoft.com/office/powerpoint/2010/main" val="2033886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992314" y="1385888"/>
            <a:ext cx="8201025"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s-ES" altLang="es-ES" sz="1800"/>
          </a:p>
        </p:txBody>
      </p:sp>
      <p:sp>
        <p:nvSpPr>
          <p:cNvPr id="14339" name="CuadroTexto 1"/>
          <p:cNvSpPr txBox="1">
            <a:spLocks noChangeArrowheads="1"/>
          </p:cNvSpPr>
          <p:nvPr/>
        </p:nvSpPr>
        <p:spPr bwMode="auto">
          <a:xfrm>
            <a:off x="2096701" y="231666"/>
            <a:ext cx="784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Migrants</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in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irregular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situation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endPar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s-ES" altLang="es-ES" b="1" dirty="0" err="1">
                <a:solidFill>
                  <a:srgbClr val="000090"/>
                </a:solidFill>
                <a:latin typeface="Tahoma" panose="020B0604030504040204" pitchFamily="34" charset="0"/>
                <a:ea typeface="Tahoma" panose="020B0604030504040204" pitchFamily="34" charset="0"/>
                <a:cs typeface="Tahoma" panose="020B0604030504040204" pitchFamily="34" charset="0"/>
              </a:rPr>
              <a:t>Recommendations</a:t>
            </a:r>
            <a:r>
              <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a:solidFill>
                  <a:srgbClr val="000090"/>
                </a:solidFill>
                <a:latin typeface="Tahoma" panose="020B0604030504040204" pitchFamily="34" charset="0"/>
                <a:ea typeface="Tahoma" panose="020B0604030504040204" pitchFamily="34" charset="0"/>
                <a:cs typeface="Tahoma" panose="020B0604030504040204" pitchFamily="34" charset="0"/>
              </a:rPr>
              <a:t>from</a:t>
            </a:r>
            <a:r>
              <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comparative</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reports</a:t>
            </a:r>
            <a:endPar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14340" name="12 CuadroTexto"/>
          <p:cNvSpPr txBox="1">
            <a:spLocks noChangeArrowheads="1"/>
          </p:cNvSpPr>
          <p:nvPr/>
        </p:nvSpPr>
        <p:spPr bwMode="auto">
          <a:xfrm>
            <a:off x="1918794" y="2260602"/>
            <a:ext cx="8348063" cy="2337884"/>
          </a:xfrm>
          <a:prstGeom prst="rect">
            <a:avLst/>
          </a:prstGeom>
          <a:noFill/>
          <a:ln w="9525">
            <a:solidFill>
              <a:srgbClr val="D6631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just">
              <a:lnSpc>
                <a:spcPct val="150000"/>
              </a:lnSpc>
              <a:buClr>
                <a:srgbClr val="D6631A"/>
              </a:buClr>
              <a:buSzPct val="150000"/>
              <a:buFont typeface="Arial" panose="020B0604020202020204" pitchFamily="34" charset="0"/>
              <a:buChar char="•"/>
            </a:pPr>
            <a:r>
              <a:rPr lang="es-ES_tradnl" altLang="es-ES" dirty="0" smtClean="0">
                <a:latin typeface="Tahoma" panose="020B0604030504040204" pitchFamily="34" charset="0"/>
                <a:ea typeface="Tahoma" panose="020B0604030504040204" pitchFamily="34" charset="0"/>
                <a:cs typeface="Tahoma" panose="020B0604030504040204" pitchFamily="34" charset="0"/>
              </a:rPr>
              <a:t> </a:t>
            </a:r>
            <a:r>
              <a:rPr lang="es-ES_tradnl" altLang="es-ES" b="1" dirty="0" err="1">
                <a:latin typeface="Tahoma" panose="020B0604030504040204" pitchFamily="34" charset="0"/>
                <a:ea typeface="Tahoma" panose="020B0604030504040204" pitchFamily="34" charset="0"/>
                <a:cs typeface="Tahoma" panose="020B0604030504040204" pitchFamily="34" charset="0"/>
              </a:rPr>
              <a:t>Improvement</a:t>
            </a:r>
            <a:r>
              <a:rPr lang="es-ES_tradnl" altLang="es-ES" b="1" dirty="0">
                <a:latin typeface="Tahoma" panose="020B0604030504040204" pitchFamily="34" charset="0"/>
                <a:ea typeface="Tahoma" panose="020B0604030504040204" pitchFamily="34" charset="0"/>
                <a:cs typeface="Tahoma" panose="020B0604030504040204" pitchFamily="34" charset="0"/>
              </a:rPr>
              <a:t> of </a:t>
            </a:r>
            <a:r>
              <a:rPr lang="es-ES_tradnl" altLang="es-ES" b="1" dirty="0" err="1">
                <a:latin typeface="Tahoma" panose="020B0604030504040204" pitchFamily="34" charset="0"/>
                <a:ea typeface="Tahoma" panose="020B0604030504040204" pitchFamily="34" charset="0"/>
                <a:cs typeface="Tahoma" panose="020B0604030504040204" pitchFamily="34" charset="0"/>
              </a:rPr>
              <a:t>effective</a:t>
            </a:r>
            <a:r>
              <a:rPr lang="es-ES_tradnl" altLang="es-ES" b="1" dirty="0">
                <a:latin typeface="Tahoma" panose="020B0604030504040204" pitchFamily="34" charset="0"/>
                <a:ea typeface="Tahoma" panose="020B0604030504040204" pitchFamily="34" charset="0"/>
                <a:cs typeface="Tahoma" panose="020B0604030504040204" pitchFamily="34" charset="0"/>
              </a:rPr>
              <a:t> </a:t>
            </a:r>
            <a:r>
              <a:rPr lang="es-ES_tradnl" altLang="es-ES" b="1" dirty="0" err="1">
                <a:latin typeface="Tahoma" panose="020B0604030504040204" pitchFamily="34" charset="0"/>
                <a:ea typeface="Tahoma" panose="020B0604030504040204" pitchFamily="34" charset="0"/>
                <a:cs typeface="Tahoma" panose="020B0604030504040204" pitchFamily="34" charset="0"/>
              </a:rPr>
              <a:t>access</a:t>
            </a:r>
            <a:r>
              <a:rPr lang="es-ES_tradnl" altLang="es-ES" b="1" dirty="0">
                <a:latin typeface="Tahoma" panose="020B0604030504040204" pitchFamily="34" charset="0"/>
                <a:ea typeface="Tahoma" panose="020B0604030504040204" pitchFamily="34" charset="0"/>
                <a:cs typeface="Tahoma" panose="020B0604030504040204" pitchFamily="34" charset="0"/>
              </a:rPr>
              <a:t> to </a:t>
            </a:r>
            <a:r>
              <a:rPr lang="es-ES_tradnl" altLang="es-ES" b="1" dirty="0" err="1">
                <a:latin typeface="Tahoma" panose="020B0604030504040204" pitchFamily="34" charset="0"/>
                <a:ea typeface="Tahoma" panose="020B0604030504040204" pitchFamily="34" charset="0"/>
                <a:cs typeface="Tahoma" panose="020B0604030504040204" pitchFamily="34" charset="0"/>
              </a:rPr>
              <a:t>health</a:t>
            </a:r>
            <a:r>
              <a:rPr lang="es-ES_tradnl" altLang="es-ES" b="1" dirty="0">
                <a:latin typeface="Tahoma" panose="020B0604030504040204" pitchFamily="34" charset="0"/>
                <a:ea typeface="Tahoma" panose="020B0604030504040204" pitchFamily="34" charset="0"/>
                <a:cs typeface="Tahoma" panose="020B0604030504040204" pitchFamily="34" charset="0"/>
              </a:rPr>
              <a:t> </a:t>
            </a:r>
            <a:r>
              <a:rPr lang="es-ES_tradnl" altLang="es-ES" b="1" dirty="0" err="1">
                <a:latin typeface="Tahoma" panose="020B0604030504040204" pitchFamily="34" charset="0"/>
                <a:ea typeface="Tahoma" panose="020B0604030504040204" pitchFamily="34" charset="0"/>
                <a:cs typeface="Tahoma" panose="020B0604030504040204" pitchFamily="34" charset="0"/>
              </a:rPr>
              <a:t>care</a:t>
            </a:r>
            <a:endParaRPr lang="es-ES_tradnl" altLang="es-ES" b="1" dirty="0">
              <a:latin typeface="Tahoma" panose="020B0604030504040204" pitchFamily="34" charset="0"/>
              <a:ea typeface="Tahoma" panose="020B0604030504040204" pitchFamily="34" charset="0"/>
              <a:cs typeface="Tahoma" panose="020B0604030504040204" pitchFamily="34" charset="0"/>
            </a:endParaRPr>
          </a:p>
          <a:p>
            <a:pPr lvl="1" algn="just">
              <a:lnSpc>
                <a:spcPct val="150000"/>
              </a:lnSpc>
              <a:buClr>
                <a:srgbClr val="D6631A"/>
              </a:buClr>
              <a:buSzPct val="100000"/>
              <a:buFont typeface="Wingdings" panose="05000000000000000000" pitchFamily="2" charset="2"/>
              <a:buChar char="ü"/>
            </a:pPr>
            <a:r>
              <a:rPr lang="es-ES_tradnl" altLang="es-ES" sz="1800"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Removal</a:t>
            </a:r>
            <a:r>
              <a:rPr lang="es-ES_tradnl" altLang="es-ES" dirty="0">
                <a:latin typeface="Tahoma" panose="020B0604030504040204" pitchFamily="34" charset="0"/>
                <a:ea typeface="Tahoma" panose="020B0604030504040204" pitchFamily="34" charset="0"/>
                <a:cs typeface="Tahoma" panose="020B0604030504040204" pitchFamily="34" charset="0"/>
              </a:rPr>
              <a:t> of cultural, </a:t>
            </a:r>
            <a:r>
              <a:rPr lang="es-ES_tradnl" altLang="es-ES" dirty="0" err="1">
                <a:latin typeface="Tahoma" panose="020B0604030504040204" pitchFamily="34" charset="0"/>
                <a:ea typeface="Tahoma" panose="020B0604030504040204" pitchFamily="34" charset="0"/>
                <a:cs typeface="Tahoma" panose="020B0604030504040204" pitchFamily="34" charset="0"/>
              </a:rPr>
              <a:t>idiomatic</a:t>
            </a:r>
            <a:r>
              <a:rPr lang="es-ES_tradnl" altLang="es-ES" dirty="0">
                <a:latin typeface="Tahoma" panose="020B0604030504040204" pitchFamily="34" charset="0"/>
                <a:ea typeface="Tahoma" panose="020B0604030504040204" pitchFamily="34" charset="0"/>
                <a:cs typeface="Tahoma" panose="020B0604030504040204" pitchFamily="34" charset="0"/>
              </a:rPr>
              <a:t>, social and </a:t>
            </a:r>
            <a:r>
              <a:rPr lang="es-ES_tradnl" altLang="es-ES" dirty="0" err="1">
                <a:latin typeface="Tahoma" panose="020B0604030504040204" pitchFamily="34" charset="0"/>
                <a:ea typeface="Tahoma" panose="020B0604030504040204" pitchFamily="34" charset="0"/>
                <a:cs typeface="Tahoma" panose="020B0604030504040204" pitchFamily="34" charset="0"/>
              </a:rPr>
              <a:t>structural</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barriers</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lvl="1" algn="just">
              <a:lnSpc>
                <a:spcPct val="150000"/>
              </a:lnSpc>
              <a:buClr>
                <a:srgbClr val="D6631A"/>
              </a:buClr>
              <a:buSzPct val="100000"/>
              <a:buFont typeface="Wingdings" panose="05000000000000000000" pitchFamily="2" charset="2"/>
              <a:buChar char="ü"/>
            </a:pPr>
            <a:r>
              <a:rPr lang="es-ES_tradnl" altLang="es-ES" dirty="0">
                <a:latin typeface="Tahoma" panose="020B0604030504040204" pitchFamily="34" charset="0"/>
                <a:ea typeface="Tahoma" panose="020B0604030504040204" pitchFamily="34" charset="0"/>
                <a:cs typeface="Tahoma" panose="020B0604030504040204" pitchFamily="34" charset="0"/>
              </a:rPr>
              <a:t> Health </a:t>
            </a:r>
            <a:r>
              <a:rPr lang="es-ES_tradnl" altLang="es-ES" dirty="0" err="1">
                <a:latin typeface="Tahoma" panose="020B0604030504040204" pitchFamily="34" charset="0"/>
                <a:ea typeface="Tahoma" panose="020B0604030504040204" pitchFamily="34" charset="0"/>
                <a:cs typeface="Tahoma" panose="020B0604030504040204" pitchFamily="34" charset="0"/>
              </a:rPr>
              <a:t>care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delivery</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without</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discrimination</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lvl="1" algn="just">
              <a:lnSpc>
                <a:spcPct val="150000"/>
              </a:lnSpc>
              <a:buClr>
                <a:srgbClr val="D6631A"/>
              </a:buClr>
              <a:buSzPct val="100000"/>
              <a:buFont typeface="Wingdings" panose="05000000000000000000" pitchFamily="2" charset="2"/>
              <a:buChar char="ü"/>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Improvement</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health</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care</a:t>
            </a:r>
            <a:r>
              <a:rPr lang="es-ES_tradnl" altLang="es-ES" dirty="0">
                <a:latin typeface="Tahoma" panose="020B0604030504040204" pitchFamily="34" charset="0"/>
                <a:ea typeface="Tahoma" panose="020B0604030504040204" pitchFamily="34" charset="0"/>
                <a:cs typeface="Tahoma" panose="020B0604030504040204" pitchFamily="34" charset="0"/>
              </a:rPr>
              <a:t> in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detention</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 centers</a:t>
            </a:r>
            <a:r>
              <a:rPr lang="es-ES_tradnl" altLang="es-ES" dirty="0">
                <a:latin typeface="Tahoma" panose="020B0604030504040204" pitchFamily="34" charset="0"/>
                <a:ea typeface="Tahoma" panose="020B0604030504040204" pitchFamily="34" charset="0"/>
                <a:cs typeface="Tahoma" panose="020B0604030504040204" pitchFamily="34" charset="0"/>
              </a:rPr>
              <a:t>. </a:t>
            </a:r>
          </a:p>
          <a:p>
            <a:pPr lvl="1" algn="just">
              <a:lnSpc>
                <a:spcPct val="150000"/>
              </a:lnSpc>
              <a:buClr>
                <a:srgbClr val="D6631A"/>
              </a:buClr>
              <a:buSzPct val="100000"/>
              <a:buFont typeface="Wingdings" panose="05000000000000000000" pitchFamily="2" charset="2"/>
              <a:buChar char="ü"/>
            </a:pPr>
            <a:r>
              <a:rPr lang="es-ES_tradnl" altLang="es-ES" dirty="0">
                <a:latin typeface="Tahoma" panose="020B0604030504040204" pitchFamily="34" charset="0"/>
                <a:ea typeface="Tahoma" panose="020B0604030504040204" pitchFamily="34" charset="0"/>
                <a:cs typeface="Tahoma" panose="020B0604030504040204" pitchFamily="34" charset="0"/>
              </a:rPr>
              <a:t> Role of </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local and regional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policies</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 and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interventions</a:t>
            </a:r>
            <a:r>
              <a:rPr lang="es-ES_tradnl" altLang="es-ES" dirty="0">
                <a:latin typeface="Tahoma" panose="020B0604030504040204" pitchFamily="34" charset="0"/>
                <a:ea typeface="Tahoma" panose="020B0604030504040204" pitchFamily="34" charset="0"/>
                <a:cs typeface="Tahoma" panose="020B0604030504040204" pitchFamily="34" charset="0"/>
              </a:rPr>
              <a:t>.</a:t>
            </a:r>
            <a:endParaRPr lang="es-ES" altLang="es-ES" sz="2400" dirty="0">
              <a:solidFill>
                <a:srgbClr val="5F5F5F"/>
              </a:solidFill>
              <a:latin typeface="Tahoma" panose="020B0604030504040204" pitchFamily="34" charset="0"/>
              <a:ea typeface="Tahoma" panose="020B0604030504040204" pitchFamily="34" charset="0"/>
              <a:cs typeface="Tahoma" panose="020B0604030504040204" pitchFamily="34" charset="0"/>
            </a:endParaRPr>
          </a:p>
        </p:txBody>
      </p:sp>
      <p:sp>
        <p:nvSpPr>
          <p:cNvPr id="14341" name="Rectangle 6"/>
          <p:cNvSpPr>
            <a:spLocks noChangeArrowheads="1"/>
          </p:cNvSpPr>
          <p:nvPr/>
        </p:nvSpPr>
        <p:spPr bwMode="auto">
          <a:xfrm>
            <a:off x="1231129" y="6257836"/>
            <a:ext cx="1089496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s-ES" altLang="es-ES" sz="1100" i="1" dirty="0" err="1">
                <a:solidFill>
                  <a:srgbClr val="606060"/>
                </a:solidFill>
                <a:latin typeface="Arial Narrow" panose="020B0606020202030204" pitchFamily="34" charset="0"/>
              </a:rPr>
              <a:t>Amnesty</a:t>
            </a:r>
            <a:r>
              <a:rPr lang="es-ES" altLang="es-ES" sz="1100" i="1" dirty="0">
                <a:solidFill>
                  <a:srgbClr val="606060"/>
                </a:solidFill>
                <a:latin typeface="Arial Narrow" panose="020B0606020202030204" pitchFamily="34" charset="0"/>
              </a:rPr>
              <a:t> International 2007; </a:t>
            </a:r>
            <a:r>
              <a:rPr lang="es-ES" altLang="es-ES" sz="1100" i="1" dirty="0" err="1">
                <a:solidFill>
                  <a:srgbClr val="606060"/>
                </a:solidFill>
                <a:latin typeface="Arial Narrow" panose="020B0606020202030204" pitchFamily="34" charset="0"/>
              </a:rPr>
              <a:t>Biswas</a:t>
            </a:r>
            <a:r>
              <a:rPr lang="es-ES" altLang="es-ES" sz="1100" i="1" dirty="0">
                <a:solidFill>
                  <a:srgbClr val="606060"/>
                </a:solidFill>
                <a:latin typeface="Arial Narrow" panose="020B0606020202030204" pitchFamily="34" charset="0"/>
              </a:rPr>
              <a:t>, et al. 2011; </a:t>
            </a:r>
            <a:r>
              <a:rPr lang="es-ES" altLang="es-ES" sz="1100" i="1" dirty="0" err="1">
                <a:solidFill>
                  <a:srgbClr val="606060"/>
                </a:solidFill>
                <a:latin typeface="Arial Narrow" panose="020B0606020202030204" pitchFamily="34" charset="0"/>
              </a:rPr>
              <a:t>Committee</a:t>
            </a:r>
            <a:r>
              <a:rPr lang="es-ES" altLang="es-ES" sz="1100" i="1" dirty="0">
                <a:solidFill>
                  <a:srgbClr val="606060"/>
                </a:solidFill>
                <a:latin typeface="Arial Narrow" panose="020B0606020202030204" pitchFamily="34" charset="0"/>
              </a:rPr>
              <a:t> </a:t>
            </a:r>
            <a:r>
              <a:rPr lang="es-ES" altLang="es-ES" sz="1100" i="1" dirty="0" err="1">
                <a:solidFill>
                  <a:srgbClr val="606060"/>
                </a:solidFill>
                <a:latin typeface="Arial Narrow" panose="020B0606020202030204" pitchFamily="34" charset="0"/>
              </a:rPr>
              <a:t>on</a:t>
            </a:r>
            <a:r>
              <a:rPr lang="es-ES" altLang="es-ES" sz="1100" i="1" dirty="0">
                <a:solidFill>
                  <a:srgbClr val="606060"/>
                </a:solidFill>
                <a:latin typeface="Arial Narrow" panose="020B0606020202030204" pitchFamily="34" charset="0"/>
              </a:rPr>
              <a:t> Civil </a:t>
            </a:r>
            <a:r>
              <a:rPr lang="es-ES" altLang="es-ES" sz="1100" i="1" dirty="0" err="1">
                <a:solidFill>
                  <a:srgbClr val="606060"/>
                </a:solidFill>
                <a:latin typeface="Arial Narrow" panose="020B0606020202030204" pitchFamily="34" charset="0"/>
              </a:rPr>
              <a:t>Literties</a:t>
            </a:r>
            <a:r>
              <a:rPr lang="es-ES" altLang="es-ES" sz="1100" i="1" dirty="0">
                <a:solidFill>
                  <a:srgbClr val="606060"/>
                </a:solidFill>
                <a:latin typeface="Arial Narrow" panose="020B0606020202030204" pitchFamily="34" charset="0"/>
              </a:rPr>
              <a:t>, </a:t>
            </a:r>
            <a:r>
              <a:rPr lang="es-ES" altLang="es-ES" sz="1100" i="1" dirty="0" err="1">
                <a:solidFill>
                  <a:srgbClr val="606060"/>
                </a:solidFill>
                <a:latin typeface="Arial Narrow" panose="020B0606020202030204" pitchFamily="34" charset="0"/>
              </a:rPr>
              <a:t>Justice</a:t>
            </a:r>
            <a:r>
              <a:rPr lang="es-ES" altLang="es-ES" sz="1100" i="1" dirty="0">
                <a:solidFill>
                  <a:srgbClr val="606060"/>
                </a:solidFill>
                <a:latin typeface="Arial Narrow" panose="020B0606020202030204" pitchFamily="34" charset="0"/>
              </a:rPr>
              <a:t> and Home </a:t>
            </a:r>
            <a:r>
              <a:rPr lang="es-ES" altLang="es-ES" sz="1100" i="1" dirty="0" err="1">
                <a:solidFill>
                  <a:srgbClr val="606060"/>
                </a:solidFill>
                <a:latin typeface="Arial Narrow" panose="020B0606020202030204" pitchFamily="34" charset="0"/>
              </a:rPr>
              <a:t>Affairs</a:t>
            </a:r>
            <a:r>
              <a:rPr lang="es-ES" altLang="es-ES" sz="1100" i="1" dirty="0">
                <a:solidFill>
                  <a:srgbClr val="606060"/>
                </a:solidFill>
                <a:latin typeface="Arial Narrow" panose="020B0606020202030204" pitchFamily="34" charset="0"/>
              </a:rPr>
              <a:t>, 2007; Cuadra 2011; </a:t>
            </a:r>
            <a:r>
              <a:rPr lang="es-ES" altLang="es-ES" sz="1100" i="1" dirty="0" err="1">
                <a:solidFill>
                  <a:srgbClr val="606060"/>
                </a:solidFill>
                <a:latin typeface="Arial Narrow" panose="020B0606020202030204" pitchFamily="34" charset="0"/>
              </a:rPr>
              <a:t>Dauvrin</a:t>
            </a:r>
            <a:r>
              <a:rPr lang="es-ES" altLang="es-ES" sz="1100" i="1" dirty="0">
                <a:solidFill>
                  <a:srgbClr val="606060"/>
                </a:solidFill>
                <a:latin typeface="Arial Narrow" panose="020B0606020202030204" pitchFamily="34" charset="0"/>
              </a:rPr>
              <a:t>, et al. 2012; </a:t>
            </a:r>
            <a:r>
              <a:rPr lang="es-ES" altLang="es-ES" sz="1100" i="1" dirty="0" err="1">
                <a:solidFill>
                  <a:srgbClr val="606060"/>
                </a:solidFill>
                <a:latin typeface="Arial Narrow" panose="020B0606020202030204" pitchFamily="34" charset="0"/>
              </a:rPr>
              <a:t>Duvell</a:t>
            </a:r>
            <a:r>
              <a:rPr lang="es-ES" altLang="es-ES" sz="1100" i="1" dirty="0">
                <a:solidFill>
                  <a:srgbClr val="606060"/>
                </a:solidFill>
                <a:latin typeface="Arial Narrow" panose="020B0606020202030204" pitchFamily="34" charset="0"/>
              </a:rPr>
              <a:t>, et al. 2009; FRA, </a:t>
            </a:r>
            <a:r>
              <a:rPr lang="es-ES" altLang="es-ES" sz="1100" i="1" dirty="0" err="1">
                <a:solidFill>
                  <a:srgbClr val="606060"/>
                </a:solidFill>
                <a:latin typeface="Arial Narrow" panose="020B0606020202030204" pitchFamily="34" charset="0"/>
              </a:rPr>
              <a:t>European</a:t>
            </a:r>
            <a:r>
              <a:rPr lang="es-ES" altLang="es-ES" sz="1100" i="1" dirty="0">
                <a:solidFill>
                  <a:srgbClr val="606060"/>
                </a:solidFill>
                <a:latin typeface="Arial Narrow" panose="020B0606020202030204" pitchFamily="34" charset="0"/>
              </a:rPr>
              <a:t> </a:t>
            </a:r>
            <a:r>
              <a:rPr lang="es-ES" altLang="es-ES" sz="1100" i="1" dirty="0" err="1">
                <a:solidFill>
                  <a:srgbClr val="606060"/>
                </a:solidFill>
                <a:latin typeface="Arial Narrow" panose="020B0606020202030204" pitchFamily="34" charset="0"/>
              </a:rPr>
              <a:t>Union</a:t>
            </a:r>
            <a:r>
              <a:rPr lang="es-ES" altLang="es-ES" sz="1100" i="1" dirty="0">
                <a:solidFill>
                  <a:srgbClr val="606060"/>
                </a:solidFill>
                <a:latin typeface="Arial Narrow" panose="020B0606020202030204" pitchFamily="34" charset="0"/>
              </a:rPr>
              <a:t> Agency </a:t>
            </a:r>
            <a:r>
              <a:rPr lang="es-ES" altLang="es-ES" sz="1100" i="1" dirty="0" err="1">
                <a:solidFill>
                  <a:srgbClr val="606060"/>
                </a:solidFill>
                <a:latin typeface="Arial Narrow" panose="020B0606020202030204" pitchFamily="34" charset="0"/>
              </a:rPr>
              <a:t>for</a:t>
            </a:r>
            <a:r>
              <a:rPr lang="es-ES" altLang="es-ES" sz="1100" i="1" dirty="0">
                <a:solidFill>
                  <a:srgbClr val="606060"/>
                </a:solidFill>
                <a:latin typeface="Arial Narrow" panose="020B0606020202030204" pitchFamily="34" charset="0"/>
              </a:rPr>
              <a:t> Fundamental </a:t>
            </a:r>
            <a:r>
              <a:rPr lang="es-ES" altLang="es-ES" sz="1100" i="1" dirty="0" err="1">
                <a:solidFill>
                  <a:srgbClr val="606060"/>
                </a:solidFill>
                <a:latin typeface="Arial Narrow" panose="020B0606020202030204" pitchFamily="34" charset="0"/>
              </a:rPr>
              <a:t>Rights</a:t>
            </a:r>
            <a:r>
              <a:rPr lang="es-ES" altLang="es-ES" sz="1100" i="1" dirty="0">
                <a:solidFill>
                  <a:srgbClr val="606060"/>
                </a:solidFill>
                <a:latin typeface="Arial Narrow" panose="020B0606020202030204" pitchFamily="34" charset="0"/>
              </a:rPr>
              <a:t> 2011a, 2011b; HUMA Network, et al.  2009; 2010; Karl-</a:t>
            </a:r>
            <a:r>
              <a:rPr lang="es-ES" altLang="es-ES" sz="1100" i="1" dirty="0" err="1">
                <a:solidFill>
                  <a:srgbClr val="606060"/>
                </a:solidFill>
                <a:latin typeface="Arial Narrow" panose="020B0606020202030204" pitchFamily="34" charset="0"/>
              </a:rPr>
              <a:t>Trummer</a:t>
            </a:r>
            <a:r>
              <a:rPr lang="es-ES" altLang="es-ES" sz="1100" i="1" dirty="0">
                <a:solidFill>
                  <a:srgbClr val="606060"/>
                </a:solidFill>
                <a:latin typeface="Arial Narrow" panose="020B0606020202030204" pitchFamily="34" charset="0"/>
              </a:rPr>
              <a:t> et al. 2010; JRS-</a:t>
            </a:r>
            <a:r>
              <a:rPr lang="es-ES" altLang="es-ES" sz="1100" i="1" dirty="0" err="1">
                <a:solidFill>
                  <a:srgbClr val="606060"/>
                </a:solidFill>
                <a:latin typeface="Arial Narrow" panose="020B0606020202030204" pitchFamily="34" charset="0"/>
              </a:rPr>
              <a:t>Europe</a:t>
            </a:r>
            <a:r>
              <a:rPr lang="es-ES" altLang="es-ES" sz="1100" i="1" dirty="0">
                <a:solidFill>
                  <a:srgbClr val="606060"/>
                </a:solidFill>
                <a:latin typeface="Arial Narrow" panose="020B0606020202030204" pitchFamily="34" charset="0"/>
              </a:rPr>
              <a:t>, 2010; </a:t>
            </a:r>
            <a:r>
              <a:rPr lang="es-ES" altLang="es-ES" sz="1100" i="1" dirty="0" err="1">
                <a:solidFill>
                  <a:srgbClr val="606060"/>
                </a:solidFill>
                <a:latin typeface="Arial Narrow" panose="020B0606020202030204" pitchFamily="34" charset="0"/>
              </a:rPr>
              <a:t>Médicins</a:t>
            </a:r>
            <a:r>
              <a:rPr lang="es-ES" altLang="es-ES" sz="1100" i="1" dirty="0">
                <a:solidFill>
                  <a:srgbClr val="606060"/>
                </a:solidFill>
                <a:latin typeface="Arial Narrow" panose="020B0606020202030204" pitchFamily="34" charset="0"/>
              </a:rPr>
              <a:t> du Monde, et al.  2009, 2012, 2013; </a:t>
            </a:r>
            <a:r>
              <a:rPr lang="es-ES" altLang="es-ES" sz="1100" i="1" dirty="0" err="1">
                <a:solidFill>
                  <a:srgbClr val="606060"/>
                </a:solidFill>
                <a:latin typeface="Arial Narrow" panose="020B0606020202030204" pitchFamily="34" charset="0"/>
              </a:rPr>
              <a:t>Médicins</a:t>
            </a:r>
            <a:r>
              <a:rPr lang="es-ES" altLang="es-ES" sz="1100" i="1" dirty="0">
                <a:solidFill>
                  <a:srgbClr val="606060"/>
                </a:solidFill>
                <a:latin typeface="Arial Narrow" panose="020B0606020202030204" pitchFamily="34" charset="0"/>
              </a:rPr>
              <a:t> Sans </a:t>
            </a:r>
            <a:r>
              <a:rPr lang="es-ES" altLang="es-ES" sz="1100" i="1" dirty="0" err="1">
                <a:solidFill>
                  <a:srgbClr val="606060"/>
                </a:solidFill>
                <a:latin typeface="Arial Narrow" panose="020B0606020202030204" pitchFamily="34" charset="0"/>
              </a:rPr>
              <a:t>Frontieres</a:t>
            </a:r>
            <a:r>
              <a:rPr lang="es-ES" altLang="es-ES" sz="1100" i="1" dirty="0">
                <a:solidFill>
                  <a:srgbClr val="606060"/>
                </a:solidFill>
                <a:latin typeface="Arial Narrow" panose="020B0606020202030204" pitchFamily="34" charset="0"/>
              </a:rPr>
              <a:t> s.a.;  PICUM, et al. 2009a, 2009b, 2009c, 2010, 2012, 2013a, 2013b, 2014a, 2014b; Ruiz-Casares, et al. 2010; Suess et al. 2014a; UN 2012, 2013; </a:t>
            </a:r>
            <a:r>
              <a:rPr lang="es-ES" altLang="es-ES" sz="1100" i="1" dirty="0" err="1">
                <a:solidFill>
                  <a:srgbClr val="606060"/>
                </a:solidFill>
                <a:latin typeface="Arial Narrow" panose="020B0606020202030204" pitchFamily="34" charset="0"/>
              </a:rPr>
              <a:t>Woodward</a:t>
            </a:r>
            <a:r>
              <a:rPr lang="es-ES" altLang="es-ES" sz="1100" i="1" dirty="0">
                <a:solidFill>
                  <a:srgbClr val="606060"/>
                </a:solidFill>
                <a:latin typeface="Arial Narrow" panose="020B0606020202030204" pitchFamily="34" charset="0"/>
              </a:rPr>
              <a:t>, et al. 2014.</a:t>
            </a:r>
            <a:endParaRPr lang="en-US" altLang="es-ES" sz="1100" i="1" dirty="0">
              <a:solidFill>
                <a:srgbClr val="606060"/>
              </a:solidFill>
              <a:latin typeface="Arial Narrow" panose="020B0606020202030204" pitchFamily="34" charset="0"/>
            </a:endParaRPr>
          </a:p>
        </p:txBody>
      </p:sp>
    </p:spTree>
    <p:extLst>
      <p:ext uri="{BB962C8B-B14F-4D97-AF65-F5344CB8AC3E}">
        <p14:creationId xmlns:p14="http://schemas.microsoft.com/office/powerpoint/2010/main" val="480189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descr="puente blanco gris"/>
          <p:cNvSpPr>
            <a:spLocks noChangeArrowheads="1"/>
          </p:cNvSpPr>
          <p:nvPr/>
        </p:nvSpPr>
        <p:spPr bwMode="auto">
          <a:xfrm>
            <a:off x="3663947" y="1579750"/>
            <a:ext cx="5143500" cy="365760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1303089" y="2385741"/>
            <a:ext cx="9865217" cy="830997"/>
          </a:xfrm>
          <a:prstGeom prst="rect">
            <a:avLst/>
          </a:prstGeom>
        </p:spPr>
        <p:txBody>
          <a:bodyPr wrap="square">
            <a:spAutoFit/>
          </a:bodyPr>
          <a:lstStyle/>
          <a:p>
            <a:pPr algn="ctr"/>
            <a: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br>
            <a:endPar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ángulo 3"/>
          <p:cNvSpPr/>
          <p:nvPr/>
        </p:nvSpPr>
        <p:spPr>
          <a:xfrm>
            <a:off x="0" y="1600911"/>
            <a:ext cx="12192000" cy="1569660"/>
          </a:xfrm>
          <a:prstGeom prst="rect">
            <a:avLst/>
          </a:prstGeom>
        </p:spPr>
        <p:txBody>
          <a:bodyPr wrap="square">
            <a:spAutoFit/>
          </a:bodyPr>
          <a:lstStyle/>
          <a:p>
            <a:pPr algn="ctr"/>
            <a:r>
              <a:rPr lang="en-GB" altLang="es-ES" sz="2400"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dirty="0">
                <a:solidFill>
                  <a:srgbClr val="000090"/>
                </a:solidFill>
                <a:latin typeface="Tahoma" panose="020B0604030504040204" pitchFamily="34" charset="0"/>
                <a:ea typeface="Tahoma" panose="020B0604030504040204" pitchFamily="34" charset="0"/>
                <a:cs typeface="Tahoma" panose="020B0604030504040204" pitchFamily="34" charset="0"/>
              </a:rPr>
            </a:br>
            <a: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br>
            <a:r>
              <a:rPr lang="en-GB"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Compulsory activity 2 </a:t>
            </a:r>
          </a:p>
          <a:p>
            <a:pPr algn="ctr"/>
            <a:endPar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6436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799437" y="5075194"/>
            <a:ext cx="5931245" cy="152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CuadroTexto 1"/>
          <p:cNvSpPr txBox="1">
            <a:spLocks noChangeArrowheads="1"/>
          </p:cNvSpPr>
          <p:nvPr/>
        </p:nvSpPr>
        <p:spPr bwMode="auto">
          <a:xfrm>
            <a:off x="1992314" y="308670"/>
            <a:ext cx="784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Compulsory</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activity</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2</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a:t>
            </a:r>
            <a:r>
              <a:rPr lang="es-ES" altLang="es-ES" sz="18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endParaRPr lang="es-ES" altLang="es-ES" sz="1800" b="1" dirty="0">
              <a:solidFill>
                <a:srgbClr val="00009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s-ES_tradnl"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Reading</a:t>
            </a:r>
            <a:endPar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15365" name="12 CuadroTexto"/>
          <p:cNvSpPr txBox="1">
            <a:spLocks noChangeArrowheads="1"/>
          </p:cNvSpPr>
          <p:nvPr/>
        </p:nvSpPr>
        <p:spPr bwMode="auto">
          <a:xfrm>
            <a:off x="896564" y="1951588"/>
            <a:ext cx="9239228"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800100" indent="-34290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endParaRPr lang="es-ES_tradnl" altLang="es-ES" b="1" dirty="0">
              <a:latin typeface="Arial Narrow" panose="020B0606020202030204" pitchFamily="34" charset="0"/>
            </a:endParaRPr>
          </a:p>
          <a:p>
            <a:pPr algn="just" eaLnBrk="1" hangingPunct="1">
              <a:lnSpc>
                <a:spcPct val="150000"/>
              </a:lnSpc>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b="1" dirty="0" smtClean="0">
                <a:solidFill>
                  <a:srgbClr val="D6631A"/>
                </a:solidFill>
                <a:latin typeface="Tahoma" panose="020B0604030504040204" pitchFamily="34" charset="0"/>
                <a:ea typeface="Tahoma" panose="020B0604030504040204" pitchFamily="34" charset="0"/>
                <a:cs typeface="Tahoma" panose="020B0604030504040204" pitchFamily="34" charset="0"/>
              </a:rPr>
              <a:t>Reading</a:t>
            </a:r>
            <a:endPar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endParaRPr>
          </a:p>
          <a:p>
            <a:pPr marL="1085850" lvl="1" indent="-285750">
              <a:buClr>
                <a:srgbClr val="CC6600"/>
              </a:buClr>
              <a:buSzPct val="100000"/>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In the following document, read the chapter on health care, p. 71-84</a:t>
            </a:r>
            <a:r>
              <a:rPr lang="en-US" dirty="0" smtClean="0">
                <a:latin typeface="Tahoma" panose="020B0604030504040204" pitchFamily="34" charset="0"/>
                <a:ea typeface="Tahoma" panose="020B0604030504040204" pitchFamily="34" charset="0"/>
                <a:cs typeface="Tahoma" panose="020B0604030504040204" pitchFamily="34" charset="0"/>
              </a:rPr>
              <a:t>:</a:t>
            </a:r>
          </a:p>
          <a:p>
            <a:pPr marL="285750" lvl="0" indent="-285750">
              <a:buClr>
                <a:srgbClr val="CC6600"/>
              </a:buClr>
              <a:buSzPct val="120000"/>
              <a:buFont typeface="Wingdings" panose="05000000000000000000" pitchFamily="2" charset="2"/>
              <a:buChar char="ü"/>
            </a:pPr>
            <a:endParaRPr lang="es-ES" sz="1800" dirty="0">
              <a:latin typeface="Tahoma" panose="020B0604030504040204" pitchFamily="34" charset="0"/>
              <a:ea typeface="Tahoma" panose="020B0604030504040204" pitchFamily="34" charset="0"/>
              <a:cs typeface="Tahoma" panose="020B0604030504040204" pitchFamily="34" charset="0"/>
            </a:endParaRPr>
          </a:p>
          <a:p>
            <a:pPr lvl="2" indent="0" algn="just">
              <a:buClr>
                <a:srgbClr val="CC6600"/>
              </a:buClr>
              <a:buSzPct val="120000"/>
            </a:pPr>
            <a:r>
              <a:rPr lang="en-US" sz="1800" dirty="0" smtClean="0">
                <a:latin typeface="Tahoma" panose="020B0604030504040204" pitchFamily="34" charset="0"/>
                <a:ea typeface="Tahoma" panose="020B0604030504040204" pitchFamily="34" charset="0"/>
                <a:cs typeface="Tahoma" panose="020B0604030504040204" pitchFamily="34" charset="0"/>
              </a:rPr>
              <a:t>FRA</a:t>
            </a:r>
            <a:r>
              <a:rPr lang="en-US" sz="1800" dirty="0">
                <a:latin typeface="Tahoma" panose="020B0604030504040204" pitchFamily="34" charset="0"/>
                <a:ea typeface="Tahoma" panose="020B0604030504040204" pitchFamily="34" charset="0"/>
                <a:cs typeface="Tahoma" panose="020B0604030504040204" pitchFamily="34" charset="0"/>
              </a:rPr>
              <a:t>, European Union Agency for Fundamental Rights. </a:t>
            </a:r>
            <a:r>
              <a:rPr lang="en-US" sz="1800" dirty="0">
                <a:latin typeface="Tahoma" panose="020B0604030504040204" pitchFamily="34" charset="0"/>
                <a:ea typeface="Tahoma" panose="020B0604030504040204" pitchFamily="34" charset="0"/>
                <a:cs typeface="Tahoma" panose="020B0604030504040204" pitchFamily="34" charset="0"/>
                <a:hlinkClick r:id="rId3"/>
              </a:rPr>
              <a:t>Fundamental Rights of Migrants in an Irregular Situation in the European Union. </a:t>
            </a:r>
            <a:r>
              <a:rPr lang="en-US" sz="1800" dirty="0">
                <a:latin typeface="Tahoma" panose="020B0604030504040204" pitchFamily="34" charset="0"/>
                <a:ea typeface="Tahoma" panose="020B0604030504040204" pitchFamily="34" charset="0"/>
                <a:cs typeface="Tahoma" panose="020B0604030504040204" pitchFamily="34" charset="0"/>
              </a:rPr>
              <a:t>Luxembourg: Publications Office of the European Union, 2011a.</a:t>
            </a:r>
            <a:endParaRPr lang="es-ES" sz="1800" dirty="0">
              <a:latin typeface="Tahoma" panose="020B0604030504040204" pitchFamily="34" charset="0"/>
              <a:ea typeface="Tahoma" panose="020B0604030504040204" pitchFamily="34" charset="0"/>
              <a:cs typeface="Tahoma" panose="020B0604030504040204" pitchFamily="34" charset="0"/>
            </a:endParaRPr>
          </a:p>
          <a:p>
            <a:pPr algn="just" eaLnBrk="1" hangingPunct="1">
              <a:spcAft>
                <a:spcPts val="600"/>
              </a:spcAft>
              <a:buClr>
                <a:srgbClr val="D6631A"/>
              </a:buClr>
              <a:buSzPct val="150000"/>
              <a:buFont typeface="Arial" panose="020B0604020202020204" pitchFamily="34" charset="0"/>
              <a:buChar char="•"/>
            </a:pPr>
            <a:endParaRPr lang="es-ES_tradnl" altLang="es-ES" dirty="0">
              <a:latin typeface="Arial Narrow" panose="020B0606020202030204" pitchFamily="34" charset="0"/>
            </a:endParaRPr>
          </a:p>
          <a:p>
            <a:pPr algn="just" eaLnBrk="1" hangingPunct="1">
              <a:buClr>
                <a:srgbClr val="D6631A"/>
              </a:buClr>
              <a:buSzPct val="100000"/>
            </a:pPr>
            <a:endParaRPr lang="es-ES" altLang="es-ES" sz="1800" dirty="0">
              <a:solidFill>
                <a:srgbClr val="14085A"/>
              </a:solidFill>
              <a:latin typeface="Arial Narrow" panose="020B0606020202030204" pitchFamily="34" charset="0"/>
            </a:endParaRPr>
          </a:p>
        </p:txBody>
      </p:sp>
    </p:spTree>
    <p:extLst>
      <p:ext uri="{BB962C8B-B14F-4D97-AF65-F5344CB8AC3E}">
        <p14:creationId xmlns:p14="http://schemas.microsoft.com/office/powerpoint/2010/main" val="2886423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descr="puente blanco gris"/>
          <p:cNvSpPr>
            <a:spLocks noChangeArrowheads="1"/>
          </p:cNvSpPr>
          <p:nvPr/>
        </p:nvSpPr>
        <p:spPr bwMode="auto">
          <a:xfrm>
            <a:off x="3663947" y="1579750"/>
            <a:ext cx="5143500" cy="365760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1303089" y="2385741"/>
            <a:ext cx="9865217" cy="830997"/>
          </a:xfrm>
          <a:prstGeom prst="rect">
            <a:avLst/>
          </a:prstGeom>
        </p:spPr>
        <p:txBody>
          <a:bodyPr wrap="square">
            <a:spAutoFit/>
          </a:bodyPr>
          <a:lstStyle/>
          <a:p>
            <a:pPr algn="ctr"/>
            <a: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br>
            <a:endPar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ángulo 3"/>
          <p:cNvSpPr/>
          <p:nvPr/>
        </p:nvSpPr>
        <p:spPr>
          <a:xfrm>
            <a:off x="0" y="1600911"/>
            <a:ext cx="12192000" cy="1569660"/>
          </a:xfrm>
          <a:prstGeom prst="rect">
            <a:avLst/>
          </a:prstGeom>
        </p:spPr>
        <p:txBody>
          <a:bodyPr wrap="square">
            <a:spAutoFit/>
          </a:bodyPr>
          <a:lstStyle/>
          <a:p>
            <a:pPr algn="ctr"/>
            <a:r>
              <a:rPr lang="en-GB" altLang="es-ES" sz="2400"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dirty="0">
                <a:solidFill>
                  <a:srgbClr val="000090"/>
                </a:solidFill>
                <a:latin typeface="Tahoma" panose="020B0604030504040204" pitchFamily="34" charset="0"/>
                <a:ea typeface="Tahoma" panose="020B0604030504040204" pitchFamily="34" charset="0"/>
                <a:cs typeface="Tahoma" panose="020B0604030504040204" pitchFamily="34" charset="0"/>
              </a:rPr>
            </a:br>
            <a: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br>
            <a:r>
              <a:rPr lang="en-GB"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Compulsory activity 3 </a:t>
            </a:r>
          </a:p>
          <a:p>
            <a:pPr algn="ctr"/>
            <a:endPar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416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799437" y="5075194"/>
            <a:ext cx="5931245" cy="152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p:cNvSpPr>
            <a:spLocks noChangeArrowheads="1"/>
          </p:cNvSpPr>
          <p:nvPr/>
        </p:nvSpPr>
        <p:spPr bwMode="auto">
          <a:xfrm>
            <a:off x="1992314" y="1385888"/>
            <a:ext cx="8201025"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s-ES" altLang="es-ES" sz="1800"/>
          </a:p>
        </p:txBody>
      </p:sp>
      <p:sp>
        <p:nvSpPr>
          <p:cNvPr id="15364" name="CuadroTexto 1"/>
          <p:cNvSpPr txBox="1">
            <a:spLocks noChangeArrowheads="1"/>
          </p:cNvSpPr>
          <p:nvPr/>
        </p:nvSpPr>
        <p:spPr bwMode="auto">
          <a:xfrm>
            <a:off x="0" y="308670"/>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Compulsory</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activity</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3</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a:t>
            </a:r>
            <a:r>
              <a:rPr lang="es-ES" altLang="es-ES" sz="18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endParaRPr lang="es-ES" altLang="es-ES" sz="1800" b="1" dirty="0">
              <a:solidFill>
                <a:srgbClr val="00009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s-ES" altLang="es-ES" b="1" dirty="0" err="1">
                <a:solidFill>
                  <a:srgbClr val="000090"/>
                </a:solidFill>
                <a:latin typeface="Tahoma" panose="020B0604030504040204" pitchFamily="34" charset="0"/>
                <a:ea typeface="Tahoma" panose="020B0604030504040204" pitchFamily="34" charset="0"/>
                <a:cs typeface="Tahoma" panose="020B0604030504040204" pitchFamily="34" charset="0"/>
              </a:rPr>
              <a:t>Strategies</a:t>
            </a:r>
            <a:r>
              <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a:solidFill>
                  <a:srgbClr val="000090"/>
                </a:solidFill>
                <a:latin typeface="Tahoma" panose="020B0604030504040204" pitchFamily="34" charset="0"/>
                <a:ea typeface="Tahoma" panose="020B0604030504040204" pitchFamily="34" charset="0"/>
                <a:cs typeface="Tahoma" panose="020B0604030504040204" pitchFamily="34" charset="0"/>
              </a:rPr>
              <a:t>for</a:t>
            </a:r>
            <a:r>
              <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improving</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access</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rPr>
              <a:t>to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health</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care</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endPar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for</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migrants</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in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an</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irregular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situation</a:t>
            </a:r>
            <a:endPar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15365" name="12 CuadroTexto"/>
          <p:cNvSpPr txBox="1">
            <a:spLocks noChangeArrowheads="1"/>
          </p:cNvSpPr>
          <p:nvPr/>
        </p:nvSpPr>
        <p:spPr bwMode="auto">
          <a:xfrm>
            <a:off x="1473212" y="2190485"/>
            <a:ext cx="9239228"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800100" indent="-34290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endParaRPr lang="es-ES_tradnl" altLang="es-ES" b="1" dirty="0">
              <a:latin typeface="Arial Narrow" panose="020B0606020202030204" pitchFamily="34" charset="0"/>
            </a:endParaRPr>
          </a:p>
          <a:p>
            <a:pPr algn="just" eaLnBrk="1" hangingPunct="1">
              <a:lnSpc>
                <a:spcPct val="150000"/>
              </a:lnSpc>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In </a:t>
            </a:r>
            <a:r>
              <a:rPr lang="es-ES_tradnl" altLang="es-ES" b="1" dirty="0" err="1" smtClean="0">
                <a:solidFill>
                  <a:srgbClr val="D6631A"/>
                </a:solidFill>
                <a:latin typeface="Tahoma" panose="020B0604030504040204" pitchFamily="34" charset="0"/>
                <a:ea typeface="Tahoma" panose="020B0604030504040204" pitchFamily="34" charset="0"/>
                <a:cs typeface="Tahoma" panose="020B0604030504040204" pitchFamily="34" charset="0"/>
              </a:rPr>
              <a:t>the</a:t>
            </a:r>
            <a:r>
              <a:rPr lang="es-ES_tradnl" altLang="es-ES" b="1" dirty="0" smtClean="0">
                <a:solidFill>
                  <a:srgbClr val="D6631A"/>
                </a:solidFill>
                <a:latin typeface="Tahoma" panose="020B0604030504040204" pitchFamily="34" charset="0"/>
                <a:ea typeface="Tahoma" panose="020B0604030504040204" pitchFamily="34" charset="0"/>
                <a:cs typeface="Tahoma" panose="020B0604030504040204" pitchFamily="34" charset="0"/>
              </a:rPr>
              <a:t> </a:t>
            </a:r>
            <a:r>
              <a:rPr lang="es-ES_tradnl" altLang="es-ES" b="1" dirty="0" err="1" smtClean="0">
                <a:solidFill>
                  <a:srgbClr val="D6631A"/>
                </a:solidFill>
                <a:latin typeface="Tahoma" panose="020B0604030504040204" pitchFamily="34" charset="0"/>
                <a:ea typeface="Tahoma" panose="020B0604030504040204" pitchFamily="34" charset="0"/>
                <a:cs typeface="Tahoma" panose="020B0604030504040204" pitchFamily="34" charset="0"/>
              </a:rPr>
              <a:t>forum</a:t>
            </a:r>
            <a:r>
              <a:rPr lang="es-ES_tradnl" altLang="es-ES" b="1" dirty="0" smtClean="0">
                <a:solidFill>
                  <a:srgbClr val="D6631A"/>
                </a:solidFill>
                <a:latin typeface="Tahoma" panose="020B0604030504040204" pitchFamily="34" charset="0"/>
                <a:ea typeface="Tahoma" panose="020B0604030504040204" pitchFamily="34" charset="0"/>
                <a:cs typeface="Tahoma" panose="020B0604030504040204" pitchFamily="34" charset="0"/>
              </a:rPr>
              <a:t>:</a:t>
            </a:r>
            <a:endPar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endParaRPr>
          </a:p>
          <a:p>
            <a:pPr lvl="1" algn="just" eaLnBrk="1" hangingPunct="1">
              <a:lnSpc>
                <a:spcPct val="150000"/>
              </a:lnSpc>
              <a:spcAft>
                <a:spcPts val="600"/>
              </a:spcAft>
              <a:buClr>
                <a:srgbClr val="D6631A"/>
              </a:buClr>
              <a:buSzPct val="100000"/>
              <a:buFont typeface="Wingdings" panose="05000000000000000000" pitchFamily="2" charset="2"/>
              <a:buChar char="ü"/>
            </a:pPr>
            <a:r>
              <a:rPr lang="es-ES_tradnl" altLang="es-ES" dirty="0" err="1" smtClean="0">
                <a:latin typeface="Tahoma" panose="020B0604030504040204" pitchFamily="34" charset="0"/>
                <a:ea typeface="Tahoma" panose="020B0604030504040204" pitchFamily="34" charset="0"/>
                <a:cs typeface="Tahoma" panose="020B0604030504040204" pitchFamily="34" charset="0"/>
              </a:rPr>
              <a:t>Upload</a:t>
            </a:r>
            <a:r>
              <a:rPr lang="es-ES_tradnl" altLang="es-ES" dirty="0" smtClean="0">
                <a:latin typeface="Tahoma" panose="020B0604030504040204" pitchFamily="34" charset="0"/>
                <a:ea typeface="Tahoma" panose="020B0604030504040204" pitchFamily="34" charset="0"/>
                <a:cs typeface="Tahoma" panose="020B0604030504040204" pitchFamily="34" charset="0"/>
              </a:rPr>
              <a:t> a post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identifying</a:t>
            </a:r>
            <a:r>
              <a:rPr lang="es-ES_tradnl" altLang="es-ES" dirty="0" smtClean="0">
                <a:latin typeface="Tahoma" panose="020B0604030504040204" pitchFamily="34" charset="0"/>
                <a:ea typeface="Tahoma" panose="020B0604030504040204" pitchFamily="34" charset="0"/>
                <a:cs typeface="Tahoma" panose="020B0604030504040204" pitchFamily="34" charset="0"/>
              </a:rPr>
              <a:t>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strategies</a:t>
            </a:r>
            <a:r>
              <a:rPr lang="es-ES_tradnl" altLang="es-ES" dirty="0" smtClean="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for</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improving</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access</a:t>
            </a:r>
            <a:r>
              <a:rPr lang="es-ES_tradnl" altLang="es-ES" dirty="0">
                <a:latin typeface="Tahoma" panose="020B0604030504040204" pitchFamily="34" charset="0"/>
                <a:ea typeface="Tahoma" panose="020B0604030504040204" pitchFamily="34" charset="0"/>
                <a:cs typeface="Tahoma" panose="020B0604030504040204" pitchFamily="34" charset="0"/>
              </a:rPr>
              <a:t> to </a:t>
            </a:r>
            <a:r>
              <a:rPr lang="es-ES_tradnl" altLang="es-ES" dirty="0" err="1">
                <a:latin typeface="Tahoma" panose="020B0604030504040204" pitchFamily="34" charset="0"/>
                <a:ea typeface="Tahoma" panose="020B0604030504040204" pitchFamily="34" charset="0"/>
                <a:cs typeface="Tahoma" panose="020B0604030504040204" pitchFamily="34" charset="0"/>
              </a:rPr>
              <a:t>health</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care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for</a:t>
            </a:r>
            <a:r>
              <a:rPr lang="es-ES_tradnl" altLang="es-ES" dirty="0" smtClean="0">
                <a:latin typeface="Tahoma" panose="020B0604030504040204" pitchFamily="34" charset="0"/>
                <a:ea typeface="Tahoma" panose="020B0604030504040204" pitchFamily="34" charset="0"/>
                <a:cs typeface="Tahoma" panose="020B0604030504040204" pitchFamily="34" charset="0"/>
              </a:rPr>
              <a:t>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migrants</a:t>
            </a:r>
            <a:r>
              <a:rPr lang="es-ES_tradnl" altLang="es-ES" dirty="0" smtClean="0">
                <a:latin typeface="Tahoma" panose="020B0604030504040204" pitchFamily="34" charset="0"/>
                <a:ea typeface="Tahoma" panose="020B0604030504040204" pitchFamily="34" charset="0"/>
                <a:cs typeface="Tahoma" panose="020B0604030504040204" pitchFamily="34" charset="0"/>
              </a:rPr>
              <a:t> in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an</a:t>
            </a:r>
            <a:r>
              <a:rPr lang="es-ES_tradnl" altLang="es-ES" dirty="0" smtClean="0">
                <a:latin typeface="Tahoma" panose="020B0604030504040204" pitchFamily="34" charset="0"/>
                <a:ea typeface="Tahoma" panose="020B0604030504040204" pitchFamily="34" charset="0"/>
                <a:cs typeface="Tahoma" panose="020B0604030504040204" pitchFamily="34" charset="0"/>
              </a:rPr>
              <a:t> irregular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situation</a:t>
            </a:r>
            <a:r>
              <a:rPr lang="es-ES_tradnl" altLang="es-ES" dirty="0" smtClean="0">
                <a:latin typeface="Tahoma" panose="020B0604030504040204" pitchFamily="34" charset="0"/>
                <a:ea typeface="Tahoma" panose="020B0604030504040204" pitchFamily="34" charset="0"/>
                <a:cs typeface="Tahoma" panose="020B0604030504040204" pitchFamily="34" charset="0"/>
              </a:rPr>
              <a:t> in </a:t>
            </a:r>
            <a:r>
              <a:rPr lang="es-ES_tradnl" altLang="es-ES" dirty="0" err="1">
                <a:latin typeface="Tahoma" panose="020B0604030504040204" pitchFamily="34" charset="0"/>
                <a:ea typeface="Tahoma" panose="020B0604030504040204" pitchFamily="34" charset="0"/>
                <a:cs typeface="Tahoma" panose="020B0604030504040204" pitchFamily="34" charset="0"/>
              </a:rPr>
              <a:t>your</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region</a:t>
            </a:r>
            <a:r>
              <a:rPr lang="es-ES_tradnl" altLang="es-ES" dirty="0">
                <a:latin typeface="Tahoma" panose="020B0604030504040204" pitchFamily="34" charset="0"/>
                <a:ea typeface="Tahoma" panose="020B0604030504040204" pitchFamily="34" charset="0"/>
                <a:cs typeface="Tahoma" panose="020B0604030504040204" pitchFamily="34" charset="0"/>
              </a:rPr>
              <a:t> / country.</a:t>
            </a:r>
          </a:p>
          <a:p>
            <a:pPr lvl="1" algn="just" eaLnBrk="1" hangingPunct="1">
              <a:spcAft>
                <a:spcPts val="600"/>
              </a:spcAft>
              <a:buClr>
                <a:srgbClr val="D6631A"/>
              </a:buClr>
              <a:buSzPct val="100000"/>
              <a:buFont typeface="Wingdings" panose="05000000000000000000" pitchFamily="2" charset="2"/>
              <a:buChar char="ü"/>
            </a:pPr>
            <a:endParaRPr lang="es-ES" altLang="es-ES" dirty="0">
              <a:solidFill>
                <a:srgbClr val="14085A"/>
              </a:solidFill>
              <a:latin typeface="Tahoma" panose="020B0604030504040204" pitchFamily="34" charset="0"/>
              <a:ea typeface="Tahoma" panose="020B0604030504040204" pitchFamily="34" charset="0"/>
              <a:cs typeface="Tahoma" panose="020B0604030504040204" pitchFamily="34" charset="0"/>
            </a:endParaRPr>
          </a:p>
          <a:p>
            <a:pPr algn="just" eaLnBrk="1" hangingPunct="1">
              <a:spcAft>
                <a:spcPts val="600"/>
              </a:spcAft>
              <a:buClr>
                <a:srgbClr val="D6631A"/>
              </a:buClr>
              <a:buSzPct val="150000"/>
              <a:buFont typeface="Arial" panose="020B0604020202020204" pitchFamily="34" charset="0"/>
              <a:buChar char="•"/>
            </a:pPr>
            <a:endParaRPr lang="es-ES_tradnl" altLang="es-ES" dirty="0">
              <a:latin typeface="Arial Narrow" panose="020B0606020202030204" pitchFamily="34" charset="0"/>
            </a:endParaRPr>
          </a:p>
          <a:p>
            <a:pPr algn="just" eaLnBrk="1" hangingPunct="1">
              <a:buClr>
                <a:srgbClr val="D6631A"/>
              </a:buClr>
              <a:buSzPct val="100000"/>
            </a:pPr>
            <a:endParaRPr lang="es-ES" altLang="es-ES" sz="1800" dirty="0">
              <a:solidFill>
                <a:srgbClr val="14085A"/>
              </a:solidFill>
              <a:latin typeface="Arial Narrow" panose="020B0606020202030204" pitchFamily="34" charset="0"/>
            </a:endParaRPr>
          </a:p>
        </p:txBody>
      </p:sp>
    </p:spTree>
    <p:extLst>
      <p:ext uri="{BB962C8B-B14F-4D97-AF65-F5344CB8AC3E}">
        <p14:creationId xmlns:p14="http://schemas.microsoft.com/office/powerpoint/2010/main" val="406538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descr="puente blanco gris"/>
          <p:cNvSpPr>
            <a:spLocks noChangeArrowheads="1"/>
          </p:cNvSpPr>
          <p:nvPr/>
        </p:nvSpPr>
        <p:spPr bwMode="auto">
          <a:xfrm>
            <a:off x="3663947" y="1579750"/>
            <a:ext cx="5143500" cy="365760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1303089" y="2385741"/>
            <a:ext cx="9865217" cy="830997"/>
          </a:xfrm>
          <a:prstGeom prst="rect">
            <a:avLst/>
          </a:prstGeom>
        </p:spPr>
        <p:txBody>
          <a:bodyPr wrap="square">
            <a:spAutoFit/>
          </a:bodyPr>
          <a:lstStyle/>
          <a:p>
            <a:pPr algn="ctr"/>
            <a: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br>
            <a:endPar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ángulo 3"/>
          <p:cNvSpPr/>
          <p:nvPr/>
        </p:nvSpPr>
        <p:spPr>
          <a:xfrm>
            <a:off x="0" y="1600911"/>
            <a:ext cx="12192000" cy="1569660"/>
          </a:xfrm>
          <a:prstGeom prst="rect">
            <a:avLst/>
          </a:prstGeom>
        </p:spPr>
        <p:txBody>
          <a:bodyPr wrap="square">
            <a:spAutoFit/>
          </a:bodyPr>
          <a:lstStyle/>
          <a:p>
            <a:pPr algn="ctr"/>
            <a:r>
              <a:rPr lang="en-GB" altLang="es-ES" sz="2400"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dirty="0">
                <a:solidFill>
                  <a:srgbClr val="000090"/>
                </a:solidFill>
                <a:latin typeface="Tahoma" panose="020B0604030504040204" pitchFamily="34" charset="0"/>
                <a:ea typeface="Tahoma" panose="020B0604030504040204" pitchFamily="34" charset="0"/>
                <a:cs typeface="Tahoma" panose="020B0604030504040204" pitchFamily="34" charset="0"/>
              </a:rPr>
            </a:br>
            <a: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br>
            <a:r>
              <a:rPr lang="en-GB"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Optional activity</a:t>
            </a:r>
          </a:p>
          <a:p>
            <a:pPr algn="ctr"/>
            <a:endPar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8546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 "/>
          <p:cNvPicPr>
            <a:picLocks noChangeAspect="1" noChangeArrowheads="1"/>
          </p:cNvPicPr>
          <p:nvPr/>
        </p:nvPicPr>
        <p:blipFill>
          <a:blip r:embed="rId2">
            <a:lum bright="70000" contrast="-70000"/>
          </a:blip>
          <a:srcRect/>
          <a:stretch>
            <a:fillRect/>
          </a:stretch>
        </p:blipFill>
        <p:spPr bwMode="auto">
          <a:xfrm>
            <a:off x="6750339" y="217557"/>
            <a:ext cx="5029770" cy="1292579"/>
          </a:xfrm>
          <a:prstGeom prst="rect">
            <a:avLst/>
          </a:prstGeom>
          <a:noFill/>
          <a:ln w="9525">
            <a:noFill/>
            <a:miter lim="800000"/>
            <a:headEnd/>
            <a:tailEnd/>
          </a:ln>
        </p:spPr>
      </p:pic>
      <p:sp>
        <p:nvSpPr>
          <p:cNvPr id="27650" name="CuadroTexto 1"/>
          <p:cNvSpPr txBox="1">
            <a:spLocks noChangeArrowheads="1"/>
          </p:cNvSpPr>
          <p:nvPr/>
        </p:nvSpPr>
        <p:spPr bwMode="auto">
          <a:xfrm>
            <a:off x="0" y="274114"/>
            <a:ext cx="12192000" cy="1077218"/>
          </a:xfrm>
          <a:prstGeom prst="rect">
            <a:avLst/>
          </a:prstGeom>
          <a:noFill/>
          <a:ln w="9525">
            <a:noFill/>
            <a:miter lim="800000"/>
            <a:headEnd/>
            <a:tailEnd/>
          </a:ln>
        </p:spPr>
        <p:txBody>
          <a:bodyPr wrap="square">
            <a:spAutoFit/>
          </a:bodyPr>
          <a:lstStyle/>
          <a:p>
            <a:pPr algn="ctr"/>
            <a:r>
              <a:rPr 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Optional</a:t>
            </a:r>
            <a:r>
              <a:rPr 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activity</a:t>
            </a:r>
            <a:r>
              <a:rPr lang="es-ES" sz="20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a:t>
            </a:r>
            <a:endParaRPr 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a:p>
            <a:pPr algn="ctr"/>
            <a:r>
              <a:rPr lang="es-ES" sz="20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Mapping</a:t>
            </a:r>
            <a:r>
              <a:rPr lang="es-ES" sz="20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sz="20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intersectoral</a:t>
            </a:r>
            <a:r>
              <a:rPr lang="es-ES" sz="20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sz="20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actions</a:t>
            </a:r>
            <a:r>
              <a:rPr lang="es-ES" sz="20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sz="20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for</a:t>
            </a:r>
            <a:r>
              <a:rPr lang="es-ES" sz="20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sz="20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facilitating</a:t>
            </a:r>
            <a:r>
              <a:rPr lang="es-ES" sz="20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sz="20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access</a:t>
            </a:r>
            <a:r>
              <a:rPr lang="es-ES" sz="20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to </a:t>
            </a:r>
            <a:r>
              <a:rPr lang="es-ES" sz="20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health</a:t>
            </a:r>
            <a:r>
              <a:rPr lang="es-ES" sz="20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sz="20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care</a:t>
            </a:r>
            <a:r>
              <a:rPr lang="es-ES" sz="20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sz="20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for</a:t>
            </a:r>
            <a:r>
              <a:rPr lang="es-ES" sz="20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sz="20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migrants</a:t>
            </a:r>
            <a:r>
              <a:rPr lang="es-ES" sz="20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in </a:t>
            </a:r>
            <a:r>
              <a:rPr lang="es-ES" sz="20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an</a:t>
            </a:r>
            <a:r>
              <a:rPr lang="es-ES" sz="20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irregular </a:t>
            </a:r>
            <a:r>
              <a:rPr lang="es-ES" sz="20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situation</a:t>
            </a:r>
            <a:endParaRPr lang="es-ES" sz="20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27651" name="CuadroTexto 75"/>
          <p:cNvSpPr txBox="1">
            <a:spLocks noChangeArrowheads="1"/>
          </p:cNvSpPr>
          <p:nvPr/>
        </p:nvSpPr>
        <p:spPr bwMode="auto">
          <a:xfrm>
            <a:off x="1706564" y="6583364"/>
            <a:ext cx="8963025" cy="276225"/>
          </a:xfrm>
          <a:prstGeom prst="rect">
            <a:avLst/>
          </a:prstGeom>
          <a:noFill/>
          <a:ln w="9525">
            <a:noFill/>
            <a:miter lim="800000"/>
            <a:headEnd/>
            <a:tailEnd/>
          </a:ln>
        </p:spPr>
        <p:txBody>
          <a:bodyPr>
            <a:spAutoFit/>
          </a:bodyPr>
          <a:lstStyle/>
          <a:p>
            <a:pPr algn="r"/>
            <a:r>
              <a:rPr lang="es-ES" sz="1200" i="1">
                <a:solidFill>
                  <a:srgbClr val="606060"/>
                </a:solidFill>
                <a:latin typeface="Arial Narrow" pitchFamily="34" charset="0"/>
              </a:rPr>
              <a:t>.</a:t>
            </a:r>
            <a:r>
              <a:rPr lang="es-ES" sz="1100">
                <a:solidFill>
                  <a:srgbClr val="606060"/>
                </a:solidFill>
                <a:latin typeface="Arial Narrow" pitchFamily="34" charset="0"/>
              </a:rPr>
              <a:t> </a:t>
            </a:r>
          </a:p>
        </p:txBody>
      </p:sp>
      <p:sp>
        <p:nvSpPr>
          <p:cNvPr id="27652" name="CuadroTexto 5"/>
          <p:cNvSpPr txBox="1">
            <a:spLocks noChangeArrowheads="1"/>
          </p:cNvSpPr>
          <p:nvPr/>
        </p:nvSpPr>
        <p:spPr bwMode="auto">
          <a:xfrm>
            <a:off x="4425522" y="6580186"/>
            <a:ext cx="7667625" cy="276225"/>
          </a:xfrm>
          <a:prstGeom prst="rect">
            <a:avLst/>
          </a:prstGeom>
          <a:noFill/>
          <a:ln w="9525">
            <a:noFill/>
            <a:miter lim="800000"/>
            <a:headEnd/>
            <a:tailEnd/>
          </a:ln>
        </p:spPr>
        <p:txBody>
          <a:bodyPr>
            <a:spAutoFit/>
          </a:bodyPr>
          <a:lstStyle/>
          <a:p>
            <a:pPr algn="r"/>
            <a:r>
              <a:rPr lang="es-ES" sz="1200" i="1" dirty="0" err="1">
                <a:solidFill>
                  <a:srgbClr val="606060"/>
                </a:solidFill>
                <a:latin typeface="Arial Narrow" pitchFamily="34" charset="0"/>
              </a:rPr>
              <a:t>Methodology</a:t>
            </a:r>
            <a:r>
              <a:rPr lang="es-ES" sz="1200" i="1" dirty="0">
                <a:solidFill>
                  <a:srgbClr val="606060"/>
                </a:solidFill>
                <a:latin typeface="Arial Narrow" pitchFamily="34" charset="0"/>
              </a:rPr>
              <a:t>: CIMAS 2009; </a:t>
            </a:r>
            <a:r>
              <a:rPr lang="es-ES" sz="1200" i="1" dirty="0" err="1">
                <a:solidFill>
                  <a:srgbClr val="606060"/>
                </a:solidFill>
                <a:latin typeface="Arial Narrow" pitchFamily="34" charset="0"/>
              </a:rPr>
              <a:t>CommunityToolBox</a:t>
            </a:r>
            <a:r>
              <a:rPr lang="es-ES" sz="1200" i="1" dirty="0">
                <a:solidFill>
                  <a:srgbClr val="606060"/>
                </a:solidFill>
                <a:latin typeface="Arial Narrow" pitchFamily="34" charset="0"/>
              </a:rPr>
              <a:t> 2014; </a:t>
            </a:r>
            <a:r>
              <a:rPr lang="es-ES" sz="1200" i="1" dirty="0" err="1">
                <a:solidFill>
                  <a:srgbClr val="606060"/>
                </a:solidFill>
                <a:latin typeface="Arial Narrow" pitchFamily="34" charset="0"/>
              </a:rPr>
              <a:t>Risler</a:t>
            </a:r>
            <a:r>
              <a:rPr lang="es-ES" sz="1200" i="1" dirty="0">
                <a:solidFill>
                  <a:srgbClr val="606060"/>
                </a:solidFill>
                <a:latin typeface="Arial Narrow" pitchFamily="34" charset="0"/>
              </a:rPr>
              <a:t> et al. 2013.  </a:t>
            </a:r>
          </a:p>
        </p:txBody>
      </p:sp>
      <p:sp>
        <p:nvSpPr>
          <p:cNvPr id="27655" name="CuadroTexto 3"/>
          <p:cNvSpPr txBox="1">
            <a:spLocks noChangeArrowheads="1"/>
          </p:cNvSpPr>
          <p:nvPr/>
        </p:nvSpPr>
        <p:spPr bwMode="auto">
          <a:xfrm>
            <a:off x="897925" y="2019072"/>
            <a:ext cx="10130030" cy="3893374"/>
          </a:xfrm>
          <a:prstGeom prst="rect">
            <a:avLst/>
          </a:prstGeom>
          <a:noFill/>
          <a:ln w="9525">
            <a:noFill/>
            <a:miter lim="800000"/>
            <a:headEnd/>
            <a:tailEnd/>
          </a:ln>
        </p:spPr>
        <p:txBody>
          <a:bodyPr wrap="square">
            <a:spAutoFit/>
          </a:bodyPr>
          <a:lstStyle/>
          <a:p>
            <a:pPr marL="285750" indent="-285750" algn="just">
              <a:lnSpc>
                <a:spcPct val="130000"/>
              </a:lnSpc>
              <a:buClr>
                <a:srgbClr val="D6631A"/>
              </a:buClr>
              <a:buSzPct val="120000"/>
              <a:buFont typeface="Arial" charset="0"/>
              <a:buChar char="•"/>
            </a:pPr>
            <a:r>
              <a:rPr lang="es-ES" altLang="ja-JP" sz="2000" b="1" dirty="0" err="1" smtClean="0">
                <a:solidFill>
                  <a:srgbClr val="D6631A"/>
                </a:solidFill>
                <a:latin typeface="Tahoma" panose="020B0604030504040204" pitchFamily="34" charset="0"/>
                <a:ea typeface="Tahoma" panose="020B0604030504040204" pitchFamily="34" charset="0"/>
                <a:cs typeface="Tahoma" panose="020B0604030504040204" pitchFamily="34" charset="0"/>
              </a:rPr>
              <a:t>Individually</a:t>
            </a:r>
            <a:r>
              <a:rPr lang="es-ES" altLang="ja-JP" sz="2000" b="1" dirty="0" smtClean="0">
                <a:solidFill>
                  <a:srgbClr val="D6631A"/>
                </a:solidFill>
                <a:latin typeface="Tahoma" panose="020B0604030504040204" pitchFamily="34" charset="0"/>
                <a:ea typeface="Tahoma" panose="020B0604030504040204" pitchFamily="34" charset="0"/>
                <a:cs typeface="Tahoma" panose="020B0604030504040204" pitchFamily="34" charset="0"/>
              </a:rPr>
              <a:t> </a:t>
            </a:r>
            <a:endParaRPr lang="es-ES" altLang="ja-JP" sz="2000" b="1" dirty="0">
              <a:solidFill>
                <a:srgbClr val="D6631A"/>
              </a:solidFill>
              <a:latin typeface="Tahoma" panose="020B0604030504040204" pitchFamily="34" charset="0"/>
              <a:ea typeface="Tahoma" panose="020B0604030504040204" pitchFamily="34" charset="0"/>
              <a:cs typeface="Tahoma" panose="020B0604030504040204" pitchFamily="34" charset="0"/>
            </a:endParaRPr>
          </a:p>
          <a:p>
            <a:pPr marL="800100" lvl="1" indent="-342900" algn="just">
              <a:lnSpc>
                <a:spcPct val="130000"/>
              </a:lnSpc>
              <a:buClr>
                <a:srgbClr val="D6631A"/>
              </a:buClr>
              <a:buSzPct val="120000"/>
              <a:buFont typeface="Wingdings" pitchFamily="2" charset="2"/>
              <a:buChar char="ü"/>
            </a:pPr>
            <a:r>
              <a:rPr lang="es-ES_tradnl" altLang="ja-JP" dirty="0" err="1" smtClean="0">
                <a:latin typeface="Tahoma" panose="020B0604030504040204" pitchFamily="34" charset="0"/>
                <a:ea typeface="Tahoma" panose="020B0604030504040204" pitchFamily="34" charset="0"/>
                <a:cs typeface="Tahoma" panose="020B0604030504040204" pitchFamily="34" charset="0"/>
              </a:rPr>
              <a:t>Draft</a:t>
            </a:r>
            <a:r>
              <a:rPr lang="es-ES_tradnl" altLang="ja-JP" dirty="0" smtClean="0">
                <a:latin typeface="Tahoma" panose="020B0604030504040204" pitchFamily="34" charset="0"/>
                <a:ea typeface="Tahoma" panose="020B0604030504040204" pitchFamily="34" charset="0"/>
                <a:cs typeface="Tahoma" panose="020B0604030504040204" pitchFamily="34" charset="0"/>
              </a:rPr>
              <a:t> a </a:t>
            </a:r>
            <a:r>
              <a:rPr lang="es-ES_tradnl" altLang="ja-JP" dirty="0" err="1" smtClean="0">
                <a:latin typeface="Tahoma" panose="020B0604030504040204" pitchFamily="34" charset="0"/>
                <a:ea typeface="Tahoma" panose="020B0604030504040204" pitchFamily="34" charset="0"/>
                <a:cs typeface="Tahoma" panose="020B0604030504040204" pitchFamily="34" charset="0"/>
              </a:rPr>
              <a:t>map</a:t>
            </a:r>
            <a:r>
              <a:rPr lang="es-ES_tradnl" altLang="ja-JP" dirty="0" smtClean="0">
                <a:latin typeface="Tahoma" panose="020B0604030504040204" pitchFamily="34" charset="0"/>
                <a:ea typeface="Tahoma" panose="020B0604030504040204" pitchFamily="34" charset="0"/>
                <a:cs typeface="Tahoma" panose="020B0604030504040204" pitchFamily="34" charset="0"/>
              </a:rPr>
              <a:t> </a:t>
            </a:r>
            <a:r>
              <a:rPr lang="es-ES_tradnl" altLang="ja-JP" dirty="0" err="1" smtClean="0">
                <a:latin typeface="Tahoma" panose="020B0604030504040204" pitchFamily="34" charset="0"/>
                <a:ea typeface="Tahoma" panose="020B0604030504040204" pitchFamily="34" charset="0"/>
                <a:cs typeface="Tahoma" panose="020B0604030504040204" pitchFamily="34" charset="0"/>
              </a:rPr>
              <a:t>describing</a:t>
            </a:r>
            <a:r>
              <a:rPr lang="es-ES_tradnl" altLang="ja-JP" dirty="0" smtClean="0">
                <a:latin typeface="Tahoma" panose="020B0604030504040204" pitchFamily="34" charset="0"/>
                <a:ea typeface="Tahoma" panose="020B0604030504040204" pitchFamily="34" charset="0"/>
                <a:cs typeface="Tahoma" panose="020B0604030504040204" pitchFamily="34" charset="0"/>
              </a:rPr>
              <a:t> </a:t>
            </a:r>
            <a:r>
              <a:rPr lang="es-ES" altLang="ja-JP" dirty="0" err="1" smtClean="0">
                <a:latin typeface="Tahoma" panose="020B0604030504040204" pitchFamily="34" charset="0"/>
                <a:ea typeface="Tahoma" panose="020B0604030504040204" pitchFamily="34" charset="0"/>
                <a:cs typeface="Tahoma" panose="020B0604030504040204" pitchFamily="34" charset="0"/>
              </a:rPr>
              <a:t>an</a:t>
            </a:r>
            <a:r>
              <a:rPr lang="es-ES" altLang="ja-JP" dirty="0" smtClean="0">
                <a:latin typeface="Tahoma" panose="020B0604030504040204" pitchFamily="34" charset="0"/>
                <a:ea typeface="Tahoma" panose="020B0604030504040204" pitchFamily="34" charset="0"/>
                <a:cs typeface="Tahoma" panose="020B0604030504040204" pitchFamily="34" charset="0"/>
              </a:rPr>
              <a:t> </a:t>
            </a:r>
            <a:r>
              <a:rPr lang="es-ES" altLang="ja-JP" b="1" dirty="0" err="1" smtClean="0">
                <a:latin typeface="Tahoma" panose="020B0604030504040204" pitchFamily="34" charset="0"/>
                <a:ea typeface="Tahoma" panose="020B0604030504040204" pitchFamily="34" charset="0"/>
                <a:cs typeface="Tahoma" panose="020B0604030504040204" pitchFamily="34" charset="0"/>
              </a:rPr>
              <a:t>intersectoral</a:t>
            </a:r>
            <a:r>
              <a:rPr lang="es-ES" altLang="ja-JP" b="1" dirty="0" smtClean="0">
                <a:latin typeface="Tahoma" panose="020B0604030504040204" pitchFamily="34" charset="0"/>
                <a:ea typeface="Tahoma" panose="020B0604030504040204" pitchFamily="34" charset="0"/>
                <a:cs typeface="Tahoma" panose="020B0604030504040204" pitchFamily="34" charset="0"/>
              </a:rPr>
              <a:t> </a:t>
            </a:r>
            <a:r>
              <a:rPr lang="es-ES" altLang="ja-JP" b="1" dirty="0" err="1" smtClean="0">
                <a:latin typeface="Tahoma" panose="020B0604030504040204" pitchFamily="34" charset="0"/>
                <a:ea typeface="Tahoma" panose="020B0604030504040204" pitchFamily="34" charset="0"/>
                <a:cs typeface="Tahoma" panose="020B0604030504040204" pitchFamily="34" charset="0"/>
              </a:rPr>
              <a:t>action</a:t>
            </a:r>
            <a:r>
              <a:rPr lang="es-ES" altLang="ja-JP" b="1" dirty="0" smtClean="0">
                <a:latin typeface="Tahoma" panose="020B0604030504040204" pitchFamily="34" charset="0"/>
                <a:ea typeface="Tahoma" panose="020B0604030504040204" pitchFamily="34" charset="0"/>
                <a:cs typeface="Tahoma" panose="020B0604030504040204" pitchFamily="34" charset="0"/>
              </a:rPr>
              <a:t> </a:t>
            </a:r>
            <a:r>
              <a:rPr lang="es-ES" altLang="ja-JP" dirty="0" err="1" smtClean="0">
                <a:latin typeface="Tahoma" panose="020B0604030504040204" pitchFamily="34" charset="0"/>
                <a:ea typeface="Tahoma" panose="020B0604030504040204" pitchFamily="34" charset="0"/>
                <a:cs typeface="Tahoma" panose="020B0604030504040204" pitchFamily="34" charset="0"/>
              </a:rPr>
              <a:t>for</a:t>
            </a:r>
            <a:r>
              <a:rPr lang="es-ES" altLang="ja-JP" dirty="0" smtClean="0">
                <a:latin typeface="Tahoma" panose="020B0604030504040204" pitchFamily="34" charset="0"/>
                <a:ea typeface="Tahoma" panose="020B0604030504040204" pitchFamily="34" charset="0"/>
                <a:cs typeface="Tahoma" panose="020B0604030504040204" pitchFamily="34" charset="0"/>
              </a:rPr>
              <a:t> </a:t>
            </a:r>
            <a:r>
              <a:rPr lang="es-ES" altLang="ja-JP" dirty="0" err="1" smtClean="0">
                <a:latin typeface="Tahoma" panose="020B0604030504040204" pitchFamily="34" charset="0"/>
                <a:ea typeface="Tahoma" panose="020B0604030504040204" pitchFamily="34" charset="0"/>
                <a:cs typeface="Tahoma" panose="020B0604030504040204" pitchFamily="34" charset="0"/>
              </a:rPr>
              <a:t>facilitating</a:t>
            </a:r>
            <a:r>
              <a:rPr lang="es-ES" altLang="ja-JP" dirty="0" smtClean="0">
                <a:latin typeface="Tahoma" panose="020B0604030504040204" pitchFamily="34" charset="0"/>
                <a:ea typeface="Tahoma" panose="020B0604030504040204" pitchFamily="34" charset="0"/>
                <a:cs typeface="Tahoma" panose="020B0604030504040204" pitchFamily="34" charset="0"/>
              </a:rPr>
              <a:t> </a:t>
            </a:r>
            <a:r>
              <a:rPr lang="es-ES" altLang="ja-JP" dirty="0" err="1" smtClean="0">
                <a:latin typeface="Tahoma" panose="020B0604030504040204" pitchFamily="34" charset="0"/>
                <a:ea typeface="Tahoma" panose="020B0604030504040204" pitchFamily="34" charset="0"/>
                <a:cs typeface="Tahoma" panose="020B0604030504040204" pitchFamily="34" charset="0"/>
              </a:rPr>
              <a:t>access</a:t>
            </a:r>
            <a:r>
              <a:rPr lang="es-ES" altLang="ja-JP" dirty="0" smtClean="0">
                <a:latin typeface="Tahoma" panose="020B0604030504040204" pitchFamily="34" charset="0"/>
                <a:ea typeface="Tahoma" panose="020B0604030504040204" pitchFamily="34" charset="0"/>
                <a:cs typeface="Tahoma" panose="020B0604030504040204" pitchFamily="34" charset="0"/>
              </a:rPr>
              <a:t> to </a:t>
            </a:r>
            <a:r>
              <a:rPr lang="es-ES" altLang="ja-JP" dirty="0" err="1" smtClean="0">
                <a:latin typeface="Tahoma" panose="020B0604030504040204" pitchFamily="34" charset="0"/>
                <a:ea typeface="Tahoma" panose="020B0604030504040204" pitchFamily="34" charset="0"/>
                <a:cs typeface="Tahoma" panose="020B0604030504040204" pitchFamily="34" charset="0"/>
              </a:rPr>
              <a:t>health</a:t>
            </a:r>
            <a:r>
              <a:rPr lang="es-ES" altLang="ja-JP" dirty="0" smtClean="0">
                <a:latin typeface="Tahoma" panose="020B0604030504040204" pitchFamily="34" charset="0"/>
                <a:ea typeface="Tahoma" panose="020B0604030504040204" pitchFamily="34" charset="0"/>
                <a:cs typeface="Tahoma" panose="020B0604030504040204" pitchFamily="34" charset="0"/>
              </a:rPr>
              <a:t> </a:t>
            </a:r>
            <a:r>
              <a:rPr lang="es-ES" altLang="ja-JP" dirty="0" err="1" smtClean="0">
                <a:latin typeface="Tahoma" panose="020B0604030504040204" pitchFamily="34" charset="0"/>
                <a:ea typeface="Tahoma" panose="020B0604030504040204" pitchFamily="34" charset="0"/>
                <a:cs typeface="Tahoma" panose="020B0604030504040204" pitchFamily="34" charset="0"/>
              </a:rPr>
              <a:t>care</a:t>
            </a:r>
            <a:r>
              <a:rPr lang="es-ES" altLang="ja-JP" dirty="0" smtClean="0">
                <a:latin typeface="Tahoma" panose="020B0604030504040204" pitchFamily="34" charset="0"/>
                <a:ea typeface="Tahoma" panose="020B0604030504040204" pitchFamily="34" charset="0"/>
                <a:cs typeface="Tahoma" panose="020B0604030504040204" pitchFamily="34" charset="0"/>
              </a:rPr>
              <a:t> </a:t>
            </a:r>
            <a:r>
              <a:rPr lang="es-ES" altLang="ja-JP" dirty="0" err="1" smtClean="0">
                <a:latin typeface="Tahoma" panose="020B0604030504040204" pitchFamily="34" charset="0"/>
                <a:ea typeface="Tahoma" panose="020B0604030504040204" pitchFamily="34" charset="0"/>
                <a:cs typeface="Tahoma" panose="020B0604030504040204" pitchFamily="34" charset="0"/>
              </a:rPr>
              <a:t>for</a:t>
            </a:r>
            <a:r>
              <a:rPr lang="es-ES" altLang="ja-JP" dirty="0" smtClean="0">
                <a:latin typeface="Tahoma" panose="020B0604030504040204" pitchFamily="34" charset="0"/>
                <a:ea typeface="Tahoma" panose="020B0604030504040204" pitchFamily="34" charset="0"/>
                <a:cs typeface="Tahoma" panose="020B0604030504040204" pitchFamily="34" charset="0"/>
              </a:rPr>
              <a:t> </a:t>
            </a:r>
            <a:r>
              <a:rPr lang="es-ES" altLang="ja-JP" dirty="0" err="1" smtClean="0">
                <a:latin typeface="Tahoma" panose="020B0604030504040204" pitchFamily="34" charset="0"/>
                <a:ea typeface="Tahoma" panose="020B0604030504040204" pitchFamily="34" charset="0"/>
                <a:cs typeface="Tahoma" panose="020B0604030504040204" pitchFamily="34" charset="0"/>
              </a:rPr>
              <a:t>migrants</a:t>
            </a:r>
            <a:r>
              <a:rPr lang="es-ES" altLang="ja-JP" dirty="0" smtClean="0">
                <a:latin typeface="Tahoma" panose="020B0604030504040204" pitchFamily="34" charset="0"/>
                <a:ea typeface="Tahoma" panose="020B0604030504040204" pitchFamily="34" charset="0"/>
                <a:cs typeface="Tahoma" panose="020B0604030504040204" pitchFamily="34" charset="0"/>
              </a:rPr>
              <a:t> in </a:t>
            </a:r>
            <a:r>
              <a:rPr lang="es-ES" altLang="ja-JP" dirty="0" err="1" smtClean="0">
                <a:latin typeface="Tahoma" panose="020B0604030504040204" pitchFamily="34" charset="0"/>
                <a:ea typeface="Tahoma" panose="020B0604030504040204" pitchFamily="34" charset="0"/>
                <a:cs typeface="Tahoma" panose="020B0604030504040204" pitchFamily="34" charset="0"/>
              </a:rPr>
              <a:t>an</a:t>
            </a:r>
            <a:r>
              <a:rPr lang="es-ES" altLang="ja-JP" dirty="0" smtClean="0">
                <a:latin typeface="Tahoma" panose="020B0604030504040204" pitchFamily="34" charset="0"/>
                <a:ea typeface="Tahoma" panose="020B0604030504040204" pitchFamily="34" charset="0"/>
                <a:cs typeface="Tahoma" panose="020B0604030504040204" pitchFamily="34" charset="0"/>
              </a:rPr>
              <a:t> irregular </a:t>
            </a:r>
            <a:r>
              <a:rPr lang="es-ES" altLang="ja-JP" dirty="0" err="1" smtClean="0">
                <a:latin typeface="Tahoma" panose="020B0604030504040204" pitchFamily="34" charset="0"/>
                <a:ea typeface="Tahoma" panose="020B0604030504040204" pitchFamily="34" charset="0"/>
                <a:cs typeface="Tahoma" panose="020B0604030504040204" pitchFamily="34" charset="0"/>
              </a:rPr>
              <a:t>situation</a:t>
            </a:r>
            <a:r>
              <a:rPr lang="es-ES" altLang="ja-JP" dirty="0" smtClean="0">
                <a:latin typeface="Tahoma" panose="020B0604030504040204" pitchFamily="34" charset="0"/>
                <a:ea typeface="Tahoma" panose="020B0604030504040204" pitchFamily="34" charset="0"/>
                <a:cs typeface="Tahoma" panose="020B0604030504040204" pitchFamily="34" charset="0"/>
              </a:rPr>
              <a:t>, in </a:t>
            </a:r>
            <a:r>
              <a:rPr lang="es-ES" altLang="ja-JP" dirty="0" err="1">
                <a:latin typeface="Tahoma" panose="020B0604030504040204" pitchFamily="34" charset="0"/>
                <a:ea typeface="Tahoma" panose="020B0604030504040204" pitchFamily="34" charset="0"/>
                <a:cs typeface="Tahoma" panose="020B0604030504040204" pitchFamily="34" charset="0"/>
              </a:rPr>
              <a:t>your</a:t>
            </a:r>
            <a:r>
              <a:rPr lang="es-ES" altLang="ja-JP" dirty="0">
                <a:latin typeface="Tahoma" panose="020B0604030504040204" pitchFamily="34" charset="0"/>
                <a:ea typeface="Tahoma" panose="020B0604030504040204" pitchFamily="34" charset="0"/>
                <a:cs typeface="Tahoma" panose="020B0604030504040204" pitchFamily="34" charset="0"/>
              </a:rPr>
              <a:t> </a:t>
            </a:r>
            <a:r>
              <a:rPr lang="es-ES" altLang="ja-JP" dirty="0" err="1">
                <a:latin typeface="Tahoma" panose="020B0604030504040204" pitchFamily="34" charset="0"/>
                <a:ea typeface="Tahoma" panose="020B0604030504040204" pitchFamily="34" charset="0"/>
                <a:cs typeface="Tahoma" panose="020B0604030504040204" pitchFamily="34" charset="0"/>
              </a:rPr>
              <a:t>own</a:t>
            </a:r>
            <a:r>
              <a:rPr lang="es-ES" altLang="ja-JP" dirty="0">
                <a:latin typeface="Tahoma" panose="020B0604030504040204" pitchFamily="34" charset="0"/>
                <a:ea typeface="Tahoma" panose="020B0604030504040204" pitchFamily="34" charset="0"/>
                <a:cs typeface="Tahoma" panose="020B0604030504040204" pitchFamily="34" charset="0"/>
              </a:rPr>
              <a:t> </a:t>
            </a:r>
            <a:r>
              <a:rPr lang="es-ES" altLang="ja-JP" dirty="0" err="1">
                <a:latin typeface="Tahoma" panose="020B0604030504040204" pitchFamily="34" charset="0"/>
                <a:ea typeface="Tahoma" panose="020B0604030504040204" pitchFamily="34" charset="0"/>
                <a:cs typeface="Tahoma" panose="020B0604030504040204" pitchFamily="34" charset="0"/>
              </a:rPr>
              <a:t>institutional</a:t>
            </a:r>
            <a:r>
              <a:rPr lang="es-ES" altLang="ja-JP" dirty="0">
                <a:latin typeface="Tahoma" panose="020B0604030504040204" pitchFamily="34" charset="0"/>
                <a:ea typeface="Tahoma" panose="020B0604030504040204" pitchFamily="34" charset="0"/>
                <a:cs typeface="Tahoma" panose="020B0604030504040204" pitchFamily="34" charset="0"/>
              </a:rPr>
              <a:t>, local, regional </a:t>
            </a:r>
            <a:r>
              <a:rPr lang="es-ES" altLang="ja-JP" dirty="0" err="1">
                <a:latin typeface="Tahoma" panose="020B0604030504040204" pitchFamily="34" charset="0"/>
                <a:ea typeface="Tahoma" panose="020B0604030504040204" pitchFamily="34" charset="0"/>
                <a:cs typeface="Tahoma" panose="020B0604030504040204" pitchFamily="34" charset="0"/>
              </a:rPr>
              <a:t>or</a:t>
            </a:r>
            <a:r>
              <a:rPr lang="es-ES" altLang="ja-JP" dirty="0">
                <a:latin typeface="Tahoma" panose="020B0604030504040204" pitchFamily="34" charset="0"/>
                <a:ea typeface="Tahoma" panose="020B0604030504040204" pitchFamily="34" charset="0"/>
                <a:cs typeface="Tahoma" panose="020B0604030504040204" pitchFamily="34" charset="0"/>
              </a:rPr>
              <a:t> </a:t>
            </a:r>
            <a:r>
              <a:rPr lang="es-ES" altLang="ja-JP" dirty="0" err="1">
                <a:latin typeface="Tahoma" panose="020B0604030504040204" pitchFamily="34" charset="0"/>
                <a:ea typeface="Tahoma" panose="020B0604030504040204" pitchFamily="34" charset="0"/>
                <a:cs typeface="Tahoma" panose="020B0604030504040204" pitchFamily="34" charset="0"/>
              </a:rPr>
              <a:t>national</a:t>
            </a:r>
            <a:r>
              <a:rPr lang="es-ES" altLang="ja-JP" dirty="0">
                <a:latin typeface="Tahoma" panose="020B0604030504040204" pitchFamily="34" charset="0"/>
                <a:ea typeface="Tahoma" panose="020B0604030504040204" pitchFamily="34" charset="0"/>
                <a:cs typeface="Tahoma" panose="020B0604030504040204" pitchFamily="34" charset="0"/>
              </a:rPr>
              <a:t> </a:t>
            </a:r>
            <a:r>
              <a:rPr lang="es-ES" altLang="ja-JP" dirty="0" err="1" smtClean="0">
                <a:latin typeface="Tahoma" panose="020B0604030504040204" pitchFamily="34" charset="0"/>
                <a:ea typeface="Tahoma" panose="020B0604030504040204" pitchFamily="34" charset="0"/>
                <a:cs typeface="Tahoma" panose="020B0604030504040204" pitchFamily="34" charset="0"/>
              </a:rPr>
              <a:t>context</a:t>
            </a:r>
            <a:r>
              <a:rPr lang="es-ES" altLang="ja-JP" dirty="0" smtClean="0">
                <a:latin typeface="Tahoma" panose="020B0604030504040204" pitchFamily="34" charset="0"/>
                <a:ea typeface="Tahoma" panose="020B0604030504040204" pitchFamily="34" charset="0"/>
                <a:cs typeface="Tahoma" panose="020B0604030504040204" pitchFamily="34" charset="0"/>
              </a:rPr>
              <a:t>, </a:t>
            </a:r>
            <a:r>
              <a:rPr lang="es-ES" altLang="ja-JP" dirty="0" err="1" smtClean="0">
                <a:latin typeface="Tahoma" panose="020B0604030504040204" pitchFamily="34" charset="0"/>
                <a:ea typeface="Tahoma" panose="020B0604030504040204" pitchFamily="34" charset="0"/>
                <a:cs typeface="Tahoma" panose="020B0604030504040204" pitchFamily="34" charset="0"/>
              </a:rPr>
              <a:t>including</a:t>
            </a:r>
            <a:r>
              <a:rPr lang="es-ES" altLang="ja-JP" dirty="0" smtClean="0">
                <a:latin typeface="Tahoma" panose="020B0604030504040204" pitchFamily="34" charset="0"/>
                <a:ea typeface="Tahoma" panose="020B0604030504040204" pitchFamily="34" charset="0"/>
                <a:cs typeface="Tahoma" panose="020B0604030504040204" pitchFamily="34" charset="0"/>
              </a:rPr>
              <a:t>: </a:t>
            </a:r>
          </a:p>
          <a:p>
            <a:pPr marL="1257300" lvl="2" indent="-342900" algn="just">
              <a:lnSpc>
                <a:spcPct val="130000"/>
              </a:lnSpc>
              <a:buClr>
                <a:srgbClr val="D6631A"/>
              </a:buClr>
              <a:buSzPct val="120000"/>
              <a:buFont typeface="Wingdings" panose="05000000000000000000" pitchFamily="2" charset="2"/>
              <a:buChar char="§"/>
            </a:pPr>
            <a:r>
              <a:rPr lang="es-ES_tradnl" altLang="ja-JP" dirty="0" err="1" smtClean="0">
                <a:latin typeface="Tahoma" panose="020B0604030504040204" pitchFamily="34" charset="0"/>
                <a:ea typeface="Tahoma" panose="020B0604030504040204" pitchFamily="34" charset="0"/>
                <a:cs typeface="Tahoma" panose="020B0604030504040204" pitchFamily="34" charset="0"/>
              </a:rPr>
              <a:t>Relevant</a:t>
            </a:r>
            <a:r>
              <a:rPr lang="es-ES_tradnl" altLang="ja-JP" dirty="0" smtClean="0">
                <a:latin typeface="Tahoma" panose="020B0604030504040204" pitchFamily="34" charset="0"/>
                <a:ea typeface="Tahoma" panose="020B0604030504040204" pitchFamily="34" charset="0"/>
                <a:cs typeface="Tahoma" panose="020B0604030504040204" pitchFamily="34" charset="0"/>
              </a:rPr>
              <a:t> </a:t>
            </a:r>
            <a:r>
              <a:rPr lang="es-ES_tradnl" altLang="ja-JP" dirty="0" err="1" smtClean="0">
                <a:latin typeface="Tahoma" panose="020B0604030504040204" pitchFamily="34" charset="0"/>
                <a:ea typeface="Tahoma" panose="020B0604030504040204" pitchFamily="34" charset="0"/>
                <a:cs typeface="Tahoma" panose="020B0604030504040204" pitchFamily="34" charset="0"/>
              </a:rPr>
              <a:t>stakeholders</a:t>
            </a:r>
            <a:r>
              <a:rPr lang="es-ES_tradnl" altLang="ja-JP" dirty="0">
                <a:latin typeface="Tahoma" panose="020B0604030504040204" pitchFamily="34" charset="0"/>
                <a:ea typeface="Tahoma" panose="020B0604030504040204" pitchFamily="34" charset="0"/>
                <a:cs typeface="Tahoma" panose="020B0604030504040204" pitchFamily="34" charset="0"/>
              </a:rPr>
              <a:t> </a:t>
            </a:r>
            <a:r>
              <a:rPr lang="es-ES_tradnl" altLang="ja-JP" dirty="0" smtClean="0">
                <a:latin typeface="Tahoma" panose="020B0604030504040204" pitchFamily="34" charset="0"/>
                <a:ea typeface="Tahoma" panose="020B0604030504040204" pitchFamily="34" charset="0"/>
                <a:cs typeface="Tahoma" panose="020B0604030504040204" pitchFamily="34" charset="0"/>
              </a:rPr>
              <a:t>and </a:t>
            </a:r>
            <a:r>
              <a:rPr lang="es-ES_tradnl" altLang="ja-JP" dirty="0" err="1" smtClean="0">
                <a:latin typeface="Tahoma" panose="020B0604030504040204" pitchFamily="34" charset="0"/>
                <a:ea typeface="Tahoma" panose="020B0604030504040204" pitchFamily="34" charset="0"/>
                <a:cs typeface="Tahoma" panose="020B0604030504040204" pitchFamily="34" charset="0"/>
              </a:rPr>
              <a:t>resources</a:t>
            </a:r>
            <a:endParaRPr lang="es-ES_tradnl" altLang="ja-JP" dirty="0" smtClean="0">
              <a:latin typeface="Tahoma" panose="020B0604030504040204" pitchFamily="34" charset="0"/>
              <a:ea typeface="Tahoma" panose="020B0604030504040204" pitchFamily="34" charset="0"/>
              <a:cs typeface="Tahoma" panose="020B0604030504040204" pitchFamily="34" charset="0"/>
            </a:endParaRPr>
          </a:p>
          <a:p>
            <a:pPr marL="1257300" lvl="2" indent="-342900" algn="just">
              <a:lnSpc>
                <a:spcPct val="130000"/>
              </a:lnSpc>
              <a:buClr>
                <a:srgbClr val="D6631A"/>
              </a:buClr>
              <a:buSzPct val="120000"/>
              <a:buFont typeface="Wingdings" panose="05000000000000000000" pitchFamily="2" charset="2"/>
              <a:buChar char="§"/>
            </a:pPr>
            <a:r>
              <a:rPr lang="es-ES_tradnl" altLang="ja-JP" dirty="0" err="1" smtClean="0">
                <a:latin typeface="Tahoma" panose="020B0604030504040204" pitchFamily="34" charset="0"/>
                <a:ea typeface="Tahoma" panose="020B0604030504040204" pitchFamily="34" charset="0"/>
                <a:cs typeface="Tahoma" panose="020B0604030504040204" pitchFamily="34" charset="0"/>
              </a:rPr>
              <a:t>Existing</a:t>
            </a:r>
            <a:r>
              <a:rPr lang="es-ES_tradnl" altLang="ja-JP" dirty="0" smtClean="0">
                <a:latin typeface="Tahoma" panose="020B0604030504040204" pitchFamily="34" charset="0"/>
                <a:ea typeface="Tahoma" panose="020B0604030504040204" pitchFamily="34" charset="0"/>
                <a:cs typeface="Tahoma" panose="020B0604030504040204" pitchFamily="34" charset="0"/>
              </a:rPr>
              <a:t> </a:t>
            </a:r>
            <a:r>
              <a:rPr lang="es-ES_tradnl" altLang="ja-JP" dirty="0" err="1" smtClean="0">
                <a:latin typeface="Tahoma" panose="020B0604030504040204" pitchFamily="34" charset="0"/>
                <a:ea typeface="Tahoma" panose="020B0604030504040204" pitchFamily="34" charset="0"/>
                <a:cs typeface="Tahoma" panose="020B0604030504040204" pitchFamily="34" charset="0"/>
              </a:rPr>
              <a:t>interactions</a:t>
            </a:r>
            <a:r>
              <a:rPr lang="es-ES_tradnl" altLang="ja-JP" dirty="0" smtClean="0">
                <a:latin typeface="Tahoma" panose="020B0604030504040204" pitchFamily="34" charset="0"/>
                <a:ea typeface="Tahoma" panose="020B0604030504040204" pitchFamily="34" charset="0"/>
                <a:cs typeface="Tahoma" panose="020B0604030504040204" pitchFamily="34" charset="0"/>
              </a:rPr>
              <a:t> and </a:t>
            </a:r>
            <a:r>
              <a:rPr lang="es-ES_tradnl" altLang="ja-JP" dirty="0" err="1" smtClean="0">
                <a:latin typeface="Tahoma" panose="020B0604030504040204" pitchFamily="34" charset="0"/>
                <a:ea typeface="Tahoma" panose="020B0604030504040204" pitchFamily="34" charset="0"/>
                <a:cs typeface="Tahoma" panose="020B0604030504040204" pitchFamily="34" charset="0"/>
              </a:rPr>
              <a:t>barriers</a:t>
            </a:r>
            <a:endParaRPr lang="es-ES_tradnl" altLang="ja-JP" dirty="0" smtClean="0">
              <a:latin typeface="Tahoma" panose="020B0604030504040204" pitchFamily="34" charset="0"/>
              <a:ea typeface="Tahoma" panose="020B0604030504040204" pitchFamily="34" charset="0"/>
              <a:cs typeface="Tahoma" panose="020B0604030504040204" pitchFamily="34" charset="0"/>
            </a:endParaRPr>
          </a:p>
          <a:p>
            <a:pPr marL="1257300" lvl="2" indent="-342900" algn="just">
              <a:lnSpc>
                <a:spcPct val="130000"/>
              </a:lnSpc>
              <a:buClr>
                <a:srgbClr val="D6631A"/>
              </a:buClr>
              <a:buSzPct val="120000"/>
              <a:buFont typeface="Wingdings" panose="05000000000000000000" pitchFamily="2" charset="2"/>
              <a:buChar char="§"/>
            </a:pPr>
            <a:r>
              <a:rPr lang="es-ES_tradnl" altLang="ja-JP" dirty="0" err="1" smtClean="0">
                <a:latin typeface="Tahoma" panose="020B0604030504040204" pitchFamily="34" charset="0"/>
                <a:ea typeface="Tahoma" panose="020B0604030504040204" pitchFamily="34" charset="0"/>
                <a:cs typeface="Tahoma" panose="020B0604030504040204" pitchFamily="34" charset="0"/>
              </a:rPr>
              <a:t>Aspects</a:t>
            </a:r>
            <a:r>
              <a:rPr lang="es-ES_tradnl" altLang="ja-JP" dirty="0" smtClean="0">
                <a:latin typeface="Tahoma" panose="020B0604030504040204" pitchFamily="34" charset="0"/>
                <a:ea typeface="Tahoma" panose="020B0604030504040204" pitchFamily="34" charset="0"/>
                <a:cs typeface="Tahoma" panose="020B0604030504040204" pitchFamily="34" charset="0"/>
              </a:rPr>
              <a:t> and </a:t>
            </a:r>
            <a:r>
              <a:rPr lang="es-ES_tradnl" altLang="ja-JP" dirty="0" err="1" smtClean="0">
                <a:latin typeface="Tahoma" panose="020B0604030504040204" pitchFamily="34" charset="0"/>
                <a:ea typeface="Tahoma" panose="020B0604030504040204" pitchFamily="34" charset="0"/>
                <a:cs typeface="Tahoma" panose="020B0604030504040204" pitchFamily="34" charset="0"/>
              </a:rPr>
              <a:t>strategies</a:t>
            </a:r>
            <a:r>
              <a:rPr lang="es-ES_tradnl" altLang="ja-JP" dirty="0" smtClean="0">
                <a:latin typeface="Tahoma" panose="020B0604030504040204" pitchFamily="34" charset="0"/>
                <a:ea typeface="Tahoma" panose="020B0604030504040204" pitchFamily="34" charset="0"/>
                <a:cs typeface="Tahoma" panose="020B0604030504040204" pitchFamily="34" charset="0"/>
              </a:rPr>
              <a:t> </a:t>
            </a:r>
            <a:r>
              <a:rPr lang="es-ES_tradnl" altLang="ja-JP" dirty="0" err="1" smtClean="0">
                <a:latin typeface="Tahoma" panose="020B0604030504040204" pitchFamily="34" charset="0"/>
                <a:ea typeface="Tahoma" panose="020B0604030504040204" pitchFamily="34" charset="0"/>
                <a:cs typeface="Tahoma" panose="020B0604030504040204" pitchFamily="34" charset="0"/>
              </a:rPr>
              <a:t>for</a:t>
            </a:r>
            <a:r>
              <a:rPr lang="es-ES_tradnl" altLang="ja-JP" dirty="0" smtClean="0">
                <a:latin typeface="Tahoma" panose="020B0604030504040204" pitchFamily="34" charset="0"/>
                <a:ea typeface="Tahoma" panose="020B0604030504040204" pitchFamily="34" charset="0"/>
                <a:cs typeface="Tahoma" panose="020B0604030504040204" pitchFamily="34" charset="0"/>
              </a:rPr>
              <a:t> </a:t>
            </a:r>
            <a:r>
              <a:rPr lang="es-ES_tradnl" altLang="ja-JP" dirty="0" err="1" smtClean="0">
                <a:latin typeface="Tahoma" panose="020B0604030504040204" pitchFamily="34" charset="0"/>
                <a:ea typeface="Tahoma" panose="020B0604030504040204" pitchFamily="34" charset="0"/>
                <a:cs typeface="Tahoma" panose="020B0604030504040204" pitchFamily="34" charset="0"/>
              </a:rPr>
              <a:t>an</a:t>
            </a:r>
            <a:r>
              <a:rPr lang="es-ES_tradnl" altLang="ja-JP" dirty="0" smtClean="0">
                <a:latin typeface="Tahoma" panose="020B0604030504040204" pitchFamily="34" charset="0"/>
                <a:ea typeface="Tahoma" panose="020B0604030504040204" pitchFamily="34" charset="0"/>
                <a:cs typeface="Tahoma" panose="020B0604030504040204" pitchFamily="34" charset="0"/>
              </a:rPr>
              <a:t> 'ideal </a:t>
            </a:r>
            <a:r>
              <a:rPr lang="es-ES_tradnl" altLang="ja-JP" dirty="0" err="1" smtClean="0">
                <a:latin typeface="Tahoma" panose="020B0604030504040204" pitchFamily="34" charset="0"/>
                <a:ea typeface="Tahoma" panose="020B0604030504040204" pitchFamily="34" charset="0"/>
                <a:cs typeface="Tahoma" panose="020B0604030504040204" pitchFamily="34" charset="0"/>
              </a:rPr>
              <a:t>intersectoral</a:t>
            </a:r>
            <a:r>
              <a:rPr lang="es-ES_tradnl" altLang="ja-JP" dirty="0" smtClean="0">
                <a:latin typeface="Tahoma" panose="020B0604030504040204" pitchFamily="34" charset="0"/>
                <a:ea typeface="Tahoma" panose="020B0604030504040204" pitchFamily="34" charset="0"/>
                <a:cs typeface="Tahoma" panose="020B0604030504040204" pitchFamily="34" charset="0"/>
              </a:rPr>
              <a:t> </a:t>
            </a:r>
            <a:r>
              <a:rPr lang="es-ES_tradnl" altLang="ja-JP" dirty="0" err="1" smtClean="0">
                <a:latin typeface="Tahoma" panose="020B0604030504040204" pitchFamily="34" charset="0"/>
                <a:ea typeface="Tahoma" panose="020B0604030504040204" pitchFamily="34" charset="0"/>
                <a:cs typeface="Tahoma" panose="020B0604030504040204" pitchFamily="34" charset="0"/>
              </a:rPr>
              <a:t>coordination</a:t>
            </a:r>
            <a:r>
              <a:rPr lang="es-ES_tradnl" altLang="ja-JP" dirty="0" smtClean="0">
                <a:latin typeface="Tahoma" panose="020B0604030504040204" pitchFamily="34" charset="0"/>
                <a:ea typeface="Tahoma" panose="020B0604030504040204" pitchFamily="34" charset="0"/>
                <a:cs typeface="Tahoma" panose="020B0604030504040204" pitchFamily="34" charset="0"/>
              </a:rPr>
              <a:t>'</a:t>
            </a:r>
            <a:endParaRPr lang="es-ES" altLang="ja-JP" dirty="0">
              <a:latin typeface="Tahoma" panose="020B0604030504040204" pitchFamily="34" charset="0"/>
              <a:ea typeface="Tahoma" panose="020B0604030504040204" pitchFamily="34" charset="0"/>
              <a:cs typeface="Tahoma" panose="020B0604030504040204" pitchFamily="34" charset="0"/>
            </a:endParaRPr>
          </a:p>
          <a:p>
            <a:pPr marL="800100" lvl="1" indent="-342900" algn="just">
              <a:lnSpc>
                <a:spcPct val="130000"/>
              </a:lnSpc>
              <a:buClr>
                <a:srgbClr val="D6631A"/>
              </a:buClr>
              <a:buSzPct val="120000"/>
            </a:pPr>
            <a:endParaRPr lang="es-ES" altLang="ja-JP" dirty="0">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30000"/>
              </a:lnSpc>
              <a:buClr>
                <a:srgbClr val="D6631A"/>
              </a:buClr>
              <a:buSzPct val="120000"/>
              <a:buFont typeface="Arial" charset="0"/>
              <a:buChar char="•"/>
            </a:pPr>
            <a:r>
              <a:rPr lang="es-ES" altLang="ja-JP" sz="2000" b="1" dirty="0">
                <a:solidFill>
                  <a:srgbClr val="D6631A"/>
                </a:solidFill>
                <a:latin typeface="Tahoma" panose="020B0604030504040204" pitchFamily="34" charset="0"/>
                <a:ea typeface="Tahoma" panose="020B0604030504040204" pitchFamily="34" charset="0"/>
                <a:cs typeface="Tahoma" panose="020B0604030504040204" pitchFamily="34" charset="0"/>
              </a:rPr>
              <a:t>In </a:t>
            </a:r>
            <a:r>
              <a:rPr lang="es-ES" altLang="ja-JP" sz="2000" b="1" dirty="0" err="1">
                <a:solidFill>
                  <a:srgbClr val="D6631A"/>
                </a:solidFill>
                <a:latin typeface="Tahoma" panose="020B0604030504040204" pitchFamily="34" charset="0"/>
                <a:ea typeface="Tahoma" panose="020B0604030504040204" pitchFamily="34" charset="0"/>
                <a:cs typeface="Tahoma" panose="020B0604030504040204" pitchFamily="34" charset="0"/>
              </a:rPr>
              <a:t>the</a:t>
            </a:r>
            <a:r>
              <a:rPr lang="es-ES" altLang="ja-JP" sz="2000" b="1" dirty="0">
                <a:solidFill>
                  <a:srgbClr val="D6631A"/>
                </a:solidFill>
                <a:latin typeface="Tahoma" panose="020B0604030504040204" pitchFamily="34" charset="0"/>
                <a:ea typeface="Tahoma" panose="020B0604030504040204" pitchFamily="34" charset="0"/>
                <a:cs typeface="Tahoma" panose="020B0604030504040204" pitchFamily="34" charset="0"/>
              </a:rPr>
              <a:t> </a:t>
            </a:r>
            <a:r>
              <a:rPr lang="es-ES" altLang="ja-JP" sz="2000" b="1" dirty="0" err="1" smtClean="0">
                <a:solidFill>
                  <a:srgbClr val="D6631A"/>
                </a:solidFill>
                <a:latin typeface="Tahoma" panose="020B0604030504040204" pitchFamily="34" charset="0"/>
                <a:ea typeface="Tahoma" panose="020B0604030504040204" pitchFamily="34" charset="0"/>
                <a:cs typeface="Tahoma" panose="020B0604030504040204" pitchFamily="34" charset="0"/>
              </a:rPr>
              <a:t>forum</a:t>
            </a:r>
            <a:r>
              <a:rPr lang="es-ES" altLang="ja-JP" sz="2000" b="1" dirty="0" smtClean="0">
                <a:solidFill>
                  <a:srgbClr val="D6631A"/>
                </a:solidFill>
                <a:latin typeface="Tahoma" panose="020B0604030504040204" pitchFamily="34" charset="0"/>
                <a:ea typeface="Tahoma" panose="020B0604030504040204" pitchFamily="34" charset="0"/>
                <a:cs typeface="Tahoma" panose="020B0604030504040204" pitchFamily="34" charset="0"/>
              </a:rPr>
              <a:t>: </a:t>
            </a:r>
            <a:endParaRPr lang="es-ES" altLang="ja-JP" sz="2000" b="1" dirty="0">
              <a:solidFill>
                <a:srgbClr val="D6631A"/>
              </a:solidFill>
              <a:latin typeface="Tahoma" panose="020B0604030504040204" pitchFamily="34" charset="0"/>
              <a:ea typeface="Tahoma" panose="020B0604030504040204" pitchFamily="34" charset="0"/>
              <a:cs typeface="Tahoma" panose="020B0604030504040204" pitchFamily="34" charset="0"/>
            </a:endParaRPr>
          </a:p>
          <a:p>
            <a:pPr marL="800100" lvl="1" indent="-342900" algn="just">
              <a:lnSpc>
                <a:spcPct val="130000"/>
              </a:lnSpc>
              <a:buClr>
                <a:srgbClr val="D6631A"/>
              </a:buClr>
              <a:buSzPct val="120000"/>
              <a:buFont typeface="Wingdings" pitchFamily="2" charset="2"/>
              <a:buChar char="ü"/>
            </a:pPr>
            <a:r>
              <a:rPr lang="es-ES_tradnl" dirty="0" err="1" smtClean="0">
                <a:latin typeface="Tahoma" panose="020B0604030504040204" pitchFamily="34" charset="0"/>
                <a:ea typeface="Tahoma" panose="020B0604030504040204" pitchFamily="34" charset="0"/>
                <a:cs typeface="Tahoma" panose="020B0604030504040204" pitchFamily="34" charset="0"/>
              </a:rPr>
              <a:t>Upload</a:t>
            </a:r>
            <a:r>
              <a:rPr lang="es-ES_tradnl" dirty="0" smtClean="0">
                <a:latin typeface="Tahoma" panose="020B0604030504040204" pitchFamily="34" charset="0"/>
                <a:ea typeface="Tahoma" panose="020B0604030504040204" pitchFamily="34" charset="0"/>
                <a:cs typeface="Tahoma" panose="020B0604030504040204" pitchFamily="34" charset="0"/>
              </a:rPr>
              <a:t> </a:t>
            </a:r>
            <a:r>
              <a:rPr lang="es-ES_tradnl" dirty="0" err="1" smtClean="0">
                <a:latin typeface="Tahoma" panose="020B0604030504040204" pitchFamily="34" charset="0"/>
                <a:ea typeface="Tahoma" panose="020B0604030504040204" pitchFamily="34" charset="0"/>
                <a:cs typeface="Tahoma" panose="020B0604030504040204" pitchFamily="34" charset="0"/>
              </a:rPr>
              <a:t>the</a:t>
            </a:r>
            <a:r>
              <a:rPr lang="es-ES_tradnl" dirty="0" smtClean="0">
                <a:latin typeface="Tahoma" panose="020B0604030504040204" pitchFamily="34" charset="0"/>
                <a:ea typeface="Tahoma" panose="020B0604030504040204" pitchFamily="34" charset="0"/>
                <a:cs typeface="Tahoma" panose="020B0604030504040204" pitchFamily="34" charset="0"/>
              </a:rPr>
              <a:t> </a:t>
            </a:r>
            <a:r>
              <a:rPr lang="es-ES_tradnl" dirty="0" err="1" smtClean="0">
                <a:latin typeface="Tahoma" panose="020B0604030504040204" pitchFamily="34" charset="0"/>
                <a:ea typeface="Tahoma" panose="020B0604030504040204" pitchFamily="34" charset="0"/>
                <a:cs typeface="Tahoma" panose="020B0604030504040204" pitchFamily="34" charset="0"/>
              </a:rPr>
              <a:t>map</a:t>
            </a:r>
            <a:r>
              <a:rPr lang="es-ES_tradnl" dirty="0" smtClean="0">
                <a:latin typeface="Tahoma" panose="020B0604030504040204" pitchFamily="34" charset="0"/>
                <a:ea typeface="Tahoma" panose="020B0604030504040204" pitchFamily="34" charset="0"/>
                <a:cs typeface="Tahoma" panose="020B0604030504040204" pitchFamily="34" charset="0"/>
              </a:rPr>
              <a:t> </a:t>
            </a:r>
            <a:r>
              <a:rPr lang="es-ES_tradnl" dirty="0" err="1" smtClean="0">
                <a:latin typeface="Tahoma" panose="020B0604030504040204" pitchFamily="34" charset="0"/>
                <a:ea typeface="Tahoma" panose="020B0604030504040204" pitchFamily="34" charset="0"/>
                <a:cs typeface="Tahoma" panose="020B0604030504040204" pitchFamily="34" charset="0"/>
              </a:rPr>
              <a:t>indicating</a:t>
            </a:r>
            <a:r>
              <a:rPr lang="es-ES_tradnl" dirty="0" smtClean="0">
                <a:latin typeface="Tahoma" panose="020B0604030504040204" pitchFamily="34" charset="0"/>
                <a:ea typeface="Tahoma" panose="020B0604030504040204" pitchFamily="34" charset="0"/>
                <a:cs typeface="Tahoma" panose="020B0604030504040204" pitchFamily="34" charset="0"/>
              </a:rPr>
              <a:t> </a:t>
            </a:r>
            <a:r>
              <a:rPr lang="es-ES_tradnl" dirty="0" err="1" smtClean="0">
                <a:latin typeface="Tahoma" panose="020B0604030504040204" pitchFamily="34" charset="0"/>
                <a:ea typeface="Tahoma" panose="020B0604030504040204" pitchFamily="34" charset="0"/>
                <a:cs typeface="Tahoma" panose="020B0604030504040204" pitchFamily="34" charset="0"/>
              </a:rPr>
              <a:t>the</a:t>
            </a:r>
            <a:r>
              <a:rPr lang="es-ES_tradnl" dirty="0" smtClean="0">
                <a:latin typeface="Tahoma" panose="020B0604030504040204" pitchFamily="34" charset="0"/>
                <a:ea typeface="Tahoma" panose="020B0604030504040204" pitchFamily="34" charset="0"/>
                <a:cs typeface="Tahoma" panose="020B0604030504040204" pitchFamily="34" charset="0"/>
              </a:rPr>
              <a:t> </a:t>
            </a:r>
            <a:r>
              <a:rPr lang="es-ES_tradnl" dirty="0" err="1" smtClean="0">
                <a:latin typeface="Tahoma" panose="020B0604030504040204" pitchFamily="34" charset="0"/>
                <a:ea typeface="Tahoma" panose="020B0604030504040204" pitchFamily="34" charset="0"/>
                <a:cs typeface="Tahoma" panose="020B0604030504040204" pitchFamily="34" charset="0"/>
              </a:rPr>
              <a:t>most</a:t>
            </a:r>
            <a:r>
              <a:rPr lang="es-ES_tradnl" dirty="0" smtClean="0">
                <a:latin typeface="Tahoma" panose="020B0604030504040204" pitchFamily="34" charset="0"/>
                <a:ea typeface="Tahoma" panose="020B0604030504040204" pitchFamily="34" charset="0"/>
                <a:cs typeface="Tahoma" panose="020B0604030504040204" pitchFamily="34" charset="0"/>
              </a:rPr>
              <a:t> </a:t>
            </a:r>
            <a:r>
              <a:rPr lang="es-ES_tradnl" dirty="0" err="1" smtClean="0">
                <a:latin typeface="Tahoma" panose="020B0604030504040204" pitchFamily="34" charset="0"/>
                <a:ea typeface="Tahoma" panose="020B0604030504040204" pitchFamily="34" charset="0"/>
                <a:cs typeface="Tahoma" panose="020B0604030504040204" pitchFamily="34" charset="0"/>
              </a:rPr>
              <a:t>relevant</a:t>
            </a:r>
            <a:r>
              <a:rPr lang="es-ES_tradnl" dirty="0" smtClean="0">
                <a:latin typeface="Tahoma" panose="020B0604030504040204" pitchFamily="34" charset="0"/>
                <a:ea typeface="Tahoma" panose="020B0604030504040204" pitchFamily="34" charset="0"/>
                <a:cs typeface="Tahoma" panose="020B0604030504040204" pitchFamily="34" charset="0"/>
              </a:rPr>
              <a:t> </a:t>
            </a:r>
            <a:r>
              <a:rPr lang="es-ES_tradnl" dirty="0" err="1" smtClean="0">
                <a:latin typeface="Tahoma" panose="020B0604030504040204" pitchFamily="34" charset="0"/>
                <a:ea typeface="Tahoma" panose="020B0604030504040204" pitchFamily="34" charset="0"/>
                <a:cs typeface="Tahoma" panose="020B0604030504040204" pitchFamily="34" charset="0"/>
              </a:rPr>
              <a:t>aspects</a:t>
            </a:r>
            <a:r>
              <a:rPr lang="es-ES_tradnl" dirty="0" smtClean="0">
                <a:latin typeface="Tahoma" panose="020B0604030504040204" pitchFamily="34" charset="0"/>
                <a:ea typeface="Tahoma" panose="020B0604030504040204" pitchFamily="34" charset="0"/>
                <a:cs typeface="Tahoma" panose="020B0604030504040204" pitchFamily="34" charset="0"/>
              </a:rPr>
              <a:t>.</a:t>
            </a:r>
            <a:endParaRPr lang="es-E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9237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1992314" y="1385888"/>
            <a:ext cx="8201025"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s-ES" sz="1800">
              <a:latin typeface="Arial Narrow" panose="020B0606020202030204" pitchFamily="34" charset="0"/>
            </a:endParaRPr>
          </a:p>
        </p:txBody>
      </p:sp>
      <p:sp>
        <p:nvSpPr>
          <p:cNvPr id="16388" name="CuadroTexto 1"/>
          <p:cNvSpPr txBox="1">
            <a:spLocks noChangeArrowheads="1"/>
          </p:cNvSpPr>
          <p:nvPr/>
        </p:nvSpPr>
        <p:spPr bwMode="auto">
          <a:xfrm>
            <a:off x="2060576" y="2516703"/>
            <a:ext cx="8064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Thank</a:t>
            </a:r>
            <a:r>
              <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you</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a:t>
            </a:r>
          </a:p>
          <a:p>
            <a:pPr algn="ctr"/>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You</a:t>
            </a:r>
            <a:r>
              <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can use </a:t>
            </a:r>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the</a:t>
            </a:r>
            <a:r>
              <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Unit</a:t>
            </a:r>
            <a:r>
              <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forum</a:t>
            </a:r>
            <a:r>
              <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for</a:t>
            </a:r>
            <a:r>
              <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questions</a:t>
            </a:r>
            <a:r>
              <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t>
            </a:r>
          </a:p>
          <a:p>
            <a:pPr algn="ctr" eaLnBrk="1" hangingPunct="1"/>
            <a:endParaRPr lang="es-ES" altLang="es-ES" sz="2400" b="1" dirty="0">
              <a:solidFill>
                <a:srgbClr val="000090"/>
              </a:solidFill>
              <a:latin typeface="Arial Narrow" panose="020B0606020202030204" pitchFamily="34" charset="0"/>
            </a:endParaRPr>
          </a:p>
        </p:txBody>
      </p:sp>
      <p:sp>
        <p:nvSpPr>
          <p:cNvPr id="16389" name="CuadroTexto 4"/>
          <p:cNvSpPr txBox="1">
            <a:spLocks noChangeArrowheads="1"/>
          </p:cNvSpPr>
          <p:nvPr/>
        </p:nvSpPr>
        <p:spPr bwMode="auto">
          <a:xfrm>
            <a:off x="5711698" y="6092098"/>
            <a:ext cx="5868987" cy="466725"/>
          </a:xfrm>
          <a:prstGeom prst="rect">
            <a:avLst/>
          </a:prstGeom>
          <a:noFill/>
          <a:ln w="9525">
            <a:solidFill>
              <a:srgbClr val="C57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s-ES" altLang="es-ES" sz="1200" i="1">
                <a:solidFill>
                  <a:srgbClr val="606060"/>
                </a:solidFill>
                <a:latin typeface="Arial Narrow" panose="020B0606020202030204" pitchFamily="34" charset="0"/>
              </a:rPr>
              <a:t>Pictures: Andalusian Childhood Observatory (OIA, Observatorio de la Infancia de Andalucía) 2014;  Josefa Marín Vega 2014; RedIsir 2014; Morguefile 2014.  </a:t>
            </a:r>
          </a:p>
        </p:txBody>
      </p:sp>
    </p:spTree>
    <p:extLst>
      <p:ext uri="{BB962C8B-B14F-4D97-AF65-F5344CB8AC3E}">
        <p14:creationId xmlns:p14="http://schemas.microsoft.com/office/powerpoint/2010/main" val="1726030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992314" y="1385888"/>
            <a:ext cx="8201025"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s-ES" altLang="es-ES" sz="1800"/>
          </a:p>
        </p:txBody>
      </p:sp>
      <p:sp>
        <p:nvSpPr>
          <p:cNvPr id="17411" name="CuadroTexto 1"/>
          <p:cNvSpPr txBox="1">
            <a:spLocks noChangeArrowheads="1"/>
          </p:cNvSpPr>
          <p:nvPr/>
        </p:nvSpPr>
        <p:spPr bwMode="auto">
          <a:xfrm>
            <a:off x="0" y="153184"/>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References</a:t>
            </a:r>
            <a:endPar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17412" name="12 CuadroTexto"/>
          <p:cNvSpPr txBox="1">
            <a:spLocks noChangeArrowheads="1"/>
          </p:cNvSpPr>
          <p:nvPr/>
        </p:nvSpPr>
        <p:spPr bwMode="auto">
          <a:xfrm>
            <a:off x="164756" y="797720"/>
            <a:ext cx="11582399"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marL="171450" indent="-171450" algn="just">
              <a:buFont typeface="Arial" panose="020B0604020202020204" pitchFamily="34" charset="0"/>
              <a:buChar char="•"/>
            </a:pPr>
            <a:r>
              <a:rPr lang="en-GB" altLang="es-ES" sz="1200" dirty="0">
                <a:solidFill>
                  <a:srgbClr val="000000"/>
                </a:solidFill>
                <a:latin typeface="Tahoma" panose="020B0604030504040204" pitchFamily="34" charset="0"/>
                <a:ea typeface="Tahoma" panose="020B0604030504040204" pitchFamily="34" charset="0"/>
                <a:cs typeface="Tahoma" panose="020B0604030504040204" pitchFamily="34" charset="0"/>
              </a:rPr>
              <a:t>Amnesty International. Migration-Related Detention: A research guide on human rights standards relevant to the detention of migrants, asylum-seekers and refugees. London: AI, 2007. </a:t>
            </a:r>
            <a:r>
              <a:rPr lang="en-GB" altLang="es-ES" sz="1200" dirty="0" smtClean="0">
                <a:solidFill>
                  <a:srgbClr val="000000"/>
                </a:solidFill>
                <a:latin typeface="Tahoma" panose="020B0604030504040204" pitchFamily="34" charset="0"/>
                <a:ea typeface="Tahoma" panose="020B0604030504040204" pitchFamily="34" charset="0"/>
                <a:cs typeface="Tahoma" panose="020B0604030504040204" pitchFamily="34" charset="0"/>
                <a:hlinkClick r:id="rId2"/>
              </a:rPr>
              <a:t>http</a:t>
            </a:r>
            <a:r>
              <a:rPr lang="en-GB" altLang="es-ES" sz="1200" dirty="0">
                <a:solidFill>
                  <a:srgbClr val="000000"/>
                </a:solidFill>
                <a:latin typeface="Tahoma" panose="020B0604030504040204" pitchFamily="34" charset="0"/>
                <a:ea typeface="Tahoma" panose="020B0604030504040204" pitchFamily="34" charset="0"/>
                <a:cs typeface="Tahoma" panose="020B0604030504040204" pitchFamily="34" charset="0"/>
                <a:hlinkClick r:id="rId2"/>
              </a:rPr>
              <a:t>://www.refworld.org/pdfid/476b7d322.pdf</a:t>
            </a:r>
            <a:r>
              <a:rPr lang="en-GB" altLang="es-ES" sz="1200" dirty="0">
                <a:solidFill>
                  <a:srgbClr val="000000"/>
                </a:solidFill>
                <a:latin typeface="Tahoma" panose="020B0604030504040204" pitchFamily="34" charset="0"/>
                <a:ea typeface="Tahoma" panose="020B0604030504040204" pitchFamily="34" charset="0"/>
                <a:cs typeface="Tahoma" panose="020B0604030504040204" pitchFamily="34" charset="0"/>
              </a:rPr>
              <a:t> (retrieved: </a:t>
            </a:r>
            <a:r>
              <a:rPr lang="en-GB" altLang="es-E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August 9, 2016).</a:t>
            </a:r>
            <a:r>
              <a:rPr lang="en-GB" altLang="es-ES" sz="1200" dirty="0" smtClean="0">
                <a:latin typeface="Tahoma" panose="020B0604030504040204" pitchFamily="34" charset="0"/>
                <a:ea typeface="Tahoma" panose="020B0604030504040204" pitchFamily="34" charset="0"/>
                <a:cs typeface="Tahoma" panose="020B0604030504040204" pitchFamily="34" charset="0"/>
              </a:rPr>
              <a:t> </a:t>
            </a:r>
            <a:endParaRPr lang="en-GB"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Biswas D, </a:t>
            </a:r>
            <a:r>
              <a:rPr lang="en-GB" altLang="es-ES" sz="1200" dirty="0" err="1">
                <a:latin typeface="Tahoma" panose="020B0604030504040204" pitchFamily="34" charset="0"/>
                <a:ea typeface="Tahoma" panose="020B0604030504040204" pitchFamily="34" charset="0"/>
                <a:cs typeface="Tahoma" panose="020B0604030504040204" pitchFamily="34" charset="0"/>
              </a:rPr>
              <a:t>Toebes</a:t>
            </a:r>
            <a:r>
              <a:rPr lang="en-GB" altLang="es-ES" sz="1200" dirty="0">
                <a:latin typeface="Tahoma" panose="020B0604030504040204" pitchFamily="34" charset="0"/>
                <a:ea typeface="Tahoma" panose="020B0604030504040204" pitchFamily="34" charset="0"/>
                <a:cs typeface="Tahoma" panose="020B0604030504040204" pitchFamily="34" charset="0"/>
              </a:rPr>
              <a:t> B, </a:t>
            </a:r>
            <a:r>
              <a:rPr lang="en-GB" altLang="es-ES" sz="1200" dirty="0" err="1">
                <a:latin typeface="Tahoma" panose="020B0604030504040204" pitchFamily="34" charset="0"/>
                <a:ea typeface="Tahoma" panose="020B0604030504040204" pitchFamily="34" charset="0"/>
                <a:cs typeface="Tahoma" panose="020B0604030504040204" pitchFamily="34" charset="0"/>
              </a:rPr>
              <a:t>Hjern</a:t>
            </a:r>
            <a:r>
              <a:rPr lang="en-GB" altLang="es-ES" sz="1200" dirty="0">
                <a:latin typeface="Tahoma" panose="020B0604030504040204" pitchFamily="34" charset="0"/>
                <a:ea typeface="Tahoma" panose="020B0604030504040204" pitchFamily="34" charset="0"/>
                <a:cs typeface="Tahoma" panose="020B0604030504040204" pitchFamily="34" charset="0"/>
              </a:rPr>
              <a:t> A, </a:t>
            </a:r>
            <a:r>
              <a:rPr lang="en-GB" altLang="es-ES" sz="1200" dirty="0" err="1">
                <a:latin typeface="Tahoma" panose="020B0604030504040204" pitchFamily="34" charset="0"/>
                <a:ea typeface="Tahoma" panose="020B0604030504040204" pitchFamily="34" charset="0"/>
                <a:cs typeface="Tahoma" panose="020B0604030504040204" pitchFamily="34" charset="0"/>
              </a:rPr>
              <a:t>Ascher</a:t>
            </a:r>
            <a:r>
              <a:rPr lang="en-GB" altLang="es-ES" sz="1200" dirty="0">
                <a:latin typeface="Tahoma" panose="020B0604030504040204" pitchFamily="34" charset="0"/>
                <a:ea typeface="Tahoma" panose="020B0604030504040204" pitchFamily="34" charset="0"/>
                <a:cs typeface="Tahoma" panose="020B0604030504040204" pitchFamily="34" charset="0"/>
              </a:rPr>
              <a:t> H, </a:t>
            </a:r>
            <a:r>
              <a:rPr lang="en-GB" altLang="es-ES" sz="1200" dirty="0" err="1">
                <a:latin typeface="Tahoma" panose="020B0604030504040204" pitchFamily="34" charset="0"/>
                <a:ea typeface="Tahoma" panose="020B0604030504040204" pitchFamily="34" charset="0"/>
                <a:cs typeface="Tahoma" panose="020B0604030504040204" pitchFamily="34" charset="0"/>
              </a:rPr>
              <a:t>Norredam</a:t>
            </a:r>
            <a:r>
              <a:rPr lang="en-GB" altLang="es-ES" sz="1200" dirty="0">
                <a:latin typeface="Tahoma" panose="020B0604030504040204" pitchFamily="34" charset="0"/>
                <a:ea typeface="Tahoma" panose="020B0604030504040204" pitchFamily="34" charset="0"/>
                <a:cs typeface="Tahoma" panose="020B0604030504040204" pitchFamily="34" charset="0"/>
              </a:rPr>
              <a:t> M. Access to health care for undocumented migrants from a human rights perspective: a comparative study of Denmark, Sweden, and the Netherlands. Health and Human Rights 2012;14:2:49-60.</a:t>
            </a: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n-GB" altLang="es-ES" sz="1200" dirty="0" err="1">
                <a:latin typeface="Tahoma" panose="020B0604030504040204" pitchFamily="34" charset="0"/>
                <a:ea typeface="Tahoma" panose="020B0604030504040204" pitchFamily="34" charset="0"/>
                <a:cs typeface="Tahoma" panose="020B0604030504040204" pitchFamily="34" charset="0"/>
              </a:rPr>
              <a:t>Cuadra</a:t>
            </a:r>
            <a:r>
              <a:rPr lang="en-GB" altLang="es-ES" sz="1200" dirty="0">
                <a:latin typeface="Tahoma" panose="020B0604030504040204" pitchFamily="34" charset="0"/>
                <a:ea typeface="Tahoma" panose="020B0604030504040204" pitchFamily="34" charset="0"/>
                <a:cs typeface="Tahoma" panose="020B0604030504040204" pitchFamily="34" charset="0"/>
              </a:rPr>
              <a:t> BC. Right of access to health care for undocumented migrants in EU: a comparative study of national policies. </a:t>
            </a:r>
            <a:r>
              <a:rPr lang="en-GB" altLang="es-ES" sz="1200" dirty="0" err="1">
                <a:latin typeface="Tahoma" panose="020B0604030504040204" pitchFamily="34" charset="0"/>
                <a:ea typeface="Tahoma" panose="020B0604030504040204" pitchFamily="34" charset="0"/>
                <a:cs typeface="Tahoma" panose="020B0604030504040204" pitchFamily="34" charset="0"/>
              </a:rPr>
              <a:t>Eur</a:t>
            </a:r>
            <a:r>
              <a:rPr lang="en-GB" altLang="es-ES" sz="1200" dirty="0">
                <a:latin typeface="Tahoma" panose="020B0604030504040204" pitchFamily="34" charset="0"/>
                <a:ea typeface="Tahoma" panose="020B0604030504040204" pitchFamily="34" charset="0"/>
                <a:cs typeface="Tahoma" panose="020B0604030504040204" pitchFamily="34" charset="0"/>
              </a:rPr>
              <a:t> J Public Health 2011;22:267–271.</a:t>
            </a:r>
          </a:p>
          <a:p>
            <a:pPr marL="171450" indent="-171450" algn="just">
              <a:buFont typeface="Arial" panose="020B0604020202020204" pitchFamily="34" charset="0"/>
              <a:buChar char="•"/>
            </a:pPr>
            <a:r>
              <a:rPr lang="en-US" altLang="es-ES" sz="1200" dirty="0">
                <a:latin typeface="Tahoma" panose="020B0604030504040204" pitchFamily="34" charset="0"/>
                <a:ea typeface="Tahoma" panose="020B0604030504040204" pitchFamily="34" charset="0"/>
                <a:cs typeface="Tahoma" panose="020B0604030504040204" pitchFamily="34" charset="0"/>
              </a:rPr>
              <a:t>Chiarenza A, </a:t>
            </a:r>
            <a:r>
              <a:rPr lang="en-US" altLang="es-ES" sz="1200" dirty="0" err="1">
                <a:latin typeface="Tahoma" panose="020B0604030504040204" pitchFamily="34" charset="0"/>
                <a:ea typeface="Tahoma" panose="020B0604030504040204" pitchFamily="34" charset="0"/>
                <a:cs typeface="Tahoma" panose="020B0604030504040204" pitchFamily="34" charset="0"/>
              </a:rPr>
              <a:t>Horvat</a:t>
            </a:r>
            <a:r>
              <a:rPr lang="en-US" altLang="es-ES" sz="1200" dirty="0">
                <a:latin typeface="Tahoma" panose="020B0604030504040204" pitchFamily="34" charset="0"/>
                <a:ea typeface="Tahoma" panose="020B0604030504040204" pitchFamily="34" charset="0"/>
                <a:cs typeface="Tahoma" panose="020B0604030504040204" pitchFamily="34" charset="0"/>
              </a:rPr>
              <a:t> L, </a:t>
            </a:r>
            <a:r>
              <a:rPr lang="en-US" altLang="es-ES" sz="1200" dirty="0" err="1">
                <a:latin typeface="Tahoma" panose="020B0604030504040204" pitchFamily="34" charset="0"/>
                <a:ea typeface="Tahoma" panose="020B0604030504040204" pitchFamily="34" charset="0"/>
                <a:cs typeface="Tahoma" panose="020B0604030504040204" pitchFamily="34" charset="0"/>
              </a:rPr>
              <a:t>Ciannameo</a:t>
            </a:r>
            <a:r>
              <a:rPr lang="en-US" altLang="es-ES" sz="1200" dirty="0">
                <a:latin typeface="Tahoma" panose="020B0604030504040204" pitchFamily="34" charset="0"/>
                <a:ea typeface="Tahoma" panose="020B0604030504040204" pitchFamily="34" charset="0"/>
                <a:cs typeface="Tahoma" panose="020B0604030504040204" pitchFamily="34" charset="0"/>
              </a:rPr>
              <a:t> A, Vaccaro G, </a:t>
            </a:r>
            <a:r>
              <a:rPr lang="en-US" altLang="es-ES" sz="1200" dirty="0" err="1">
                <a:latin typeface="Tahoma" panose="020B0604030504040204" pitchFamily="34" charset="0"/>
                <a:ea typeface="Tahoma" panose="020B0604030504040204" pitchFamily="34" charset="0"/>
                <a:cs typeface="Tahoma" panose="020B0604030504040204" pitchFamily="34" charset="0"/>
              </a:rPr>
              <a:t>Lanting</a:t>
            </a:r>
            <a:r>
              <a:rPr lang="en-US" altLang="es-ES" sz="1200" dirty="0">
                <a:latin typeface="Tahoma" panose="020B0604030504040204" pitchFamily="34" charset="0"/>
                <a:ea typeface="Tahoma" panose="020B0604030504040204" pitchFamily="34" charset="0"/>
                <a:cs typeface="Tahoma" panose="020B0604030504040204" pitchFamily="34" charset="0"/>
              </a:rPr>
              <a:t> K, </a:t>
            </a:r>
            <a:r>
              <a:rPr lang="en-US" altLang="es-ES" sz="1200" dirty="0" err="1">
                <a:latin typeface="Tahoma" panose="020B0604030504040204" pitchFamily="34" charset="0"/>
                <a:ea typeface="Tahoma" panose="020B0604030504040204" pitchFamily="34" charset="0"/>
                <a:cs typeface="Tahoma" panose="020B0604030504040204" pitchFamily="34" charset="0"/>
              </a:rPr>
              <a:t>Bodewes</a:t>
            </a:r>
            <a:r>
              <a:rPr lang="en-US" altLang="es-ES" sz="1200" dirty="0">
                <a:latin typeface="Tahoma" panose="020B0604030504040204" pitchFamily="34" charset="0"/>
                <a:ea typeface="Tahoma" panose="020B0604030504040204" pitchFamily="34" charset="0"/>
                <a:cs typeface="Tahoma" panose="020B0604030504040204" pitchFamily="34" charset="0"/>
              </a:rPr>
              <a:t> A, </a:t>
            </a:r>
            <a:r>
              <a:rPr lang="en-US" altLang="es-ES" sz="1200" dirty="0" err="1">
                <a:latin typeface="Tahoma" panose="020B0604030504040204" pitchFamily="34" charset="0"/>
                <a:ea typeface="Tahoma" panose="020B0604030504040204" pitchFamily="34" charset="0"/>
                <a:cs typeface="Tahoma" panose="020B0604030504040204" pitchFamily="34" charset="0"/>
              </a:rPr>
              <a:t>Suurmond</a:t>
            </a:r>
            <a:r>
              <a:rPr lang="en-US" altLang="es-ES" sz="1200" dirty="0">
                <a:latin typeface="Tahoma" panose="020B0604030504040204" pitchFamily="34" charset="0"/>
                <a:ea typeface="Tahoma" panose="020B0604030504040204" pitchFamily="34" charset="0"/>
                <a:cs typeface="Tahoma" panose="020B0604030504040204" pitchFamily="34" charset="0"/>
              </a:rPr>
              <a:t> J. Final Report Review of existing training materials. MEM-TP, Training packages for health professionals to improve access and quality of health services for migrants and ethnic minorities, including the Roma. Granada, Reggio Emilia, Amsterdam:</a:t>
            </a:r>
            <a:r>
              <a:rPr lang="en-GB" altLang="es-ES" sz="1200" dirty="0">
                <a:latin typeface="Tahoma" panose="020B0604030504040204" pitchFamily="34" charset="0"/>
                <a:ea typeface="Tahoma" panose="020B0604030504040204" pitchFamily="34" charset="0"/>
                <a:cs typeface="Tahoma" panose="020B0604030504040204" pitchFamily="34" charset="0"/>
              </a:rPr>
              <a:t> Andalusian School of Public Health, AYSL of Reggio Emilia, University of Amsterdam, 2015</a:t>
            </a:r>
            <a:r>
              <a:rPr lang="en-GB" altLang="es-ES" sz="1200" dirty="0" smtClean="0">
                <a:latin typeface="Tahoma" panose="020B0604030504040204" pitchFamily="34" charset="0"/>
                <a:ea typeface="Tahoma" panose="020B0604030504040204" pitchFamily="34" charset="0"/>
                <a:cs typeface="Tahoma" panose="020B0604030504040204" pitchFamily="34" charset="0"/>
              </a:rPr>
              <a:t>.</a:t>
            </a:r>
          </a:p>
          <a:p>
            <a:pPr marL="171450" indent="-171450" algn="just" eaLnBrk="0" hangingPunct="0">
              <a:buFont typeface="Arial" panose="020B0604020202020204" pitchFamily="34" charset="0"/>
              <a:buChar char="•"/>
            </a:pPr>
            <a:r>
              <a:rPr lang="es-ES" sz="1200" dirty="0">
                <a:latin typeface="Tahoma" panose="020B0604030504040204" pitchFamily="34" charset="0"/>
                <a:ea typeface="Tahoma" panose="020B0604030504040204" pitchFamily="34" charset="0"/>
                <a:cs typeface="Tahoma" panose="020B0604030504040204" pitchFamily="34" charset="0"/>
              </a:rPr>
              <a:t>CIMAS, Observatorio Internacional de Ciudadanía y Medio Ambiente Sostenible. </a:t>
            </a:r>
            <a:r>
              <a:rPr lang="en-GB" sz="1200" dirty="0" err="1">
                <a:latin typeface="Tahoma" panose="020B0604030504040204" pitchFamily="34" charset="0"/>
                <a:ea typeface="Tahoma" panose="020B0604030504040204" pitchFamily="34" charset="0"/>
                <a:cs typeface="Tahoma" panose="020B0604030504040204" pitchFamily="34" charset="0"/>
              </a:rPr>
              <a:t>Metodologías</a:t>
            </a:r>
            <a:r>
              <a:rPr lang="en-GB" sz="1200" dirty="0">
                <a:latin typeface="Tahoma" panose="020B0604030504040204" pitchFamily="34" charset="0"/>
                <a:ea typeface="Tahoma" panose="020B0604030504040204" pitchFamily="34" charset="0"/>
                <a:cs typeface="Tahoma" panose="020B0604030504040204" pitchFamily="34" charset="0"/>
              </a:rPr>
              <a:t> </a:t>
            </a:r>
            <a:r>
              <a:rPr lang="en-GB" sz="1200" dirty="0" err="1">
                <a:latin typeface="Tahoma" panose="020B0604030504040204" pitchFamily="34" charset="0"/>
                <a:ea typeface="Tahoma" panose="020B0604030504040204" pitchFamily="34" charset="0"/>
                <a:cs typeface="Tahoma" panose="020B0604030504040204" pitchFamily="34" charset="0"/>
              </a:rPr>
              <a:t>Participativas</a:t>
            </a:r>
            <a:r>
              <a:rPr lang="en-GB" sz="1200" dirty="0">
                <a:latin typeface="Tahoma" panose="020B0604030504040204" pitchFamily="34" charset="0"/>
                <a:ea typeface="Tahoma" panose="020B0604030504040204" pitchFamily="34" charset="0"/>
                <a:cs typeface="Tahoma" panose="020B0604030504040204" pitchFamily="34" charset="0"/>
              </a:rPr>
              <a:t>. Manual, 2009. </a:t>
            </a:r>
            <a:r>
              <a:rPr lang="en-GB" sz="1200" u="sng" dirty="0" smtClean="0">
                <a:latin typeface="Tahoma" panose="020B0604030504040204" pitchFamily="34" charset="0"/>
                <a:ea typeface="Tahoma" panose="020B0604030504040204" pitchFamily="34" charset="0"/>
                <a:cs typeface="Tahoma" panose="020B0604030504040204" pitchFamily="34" charset="0"/>
                <a:hlinkClick r:id="rId3"/>
              </a:rPr>
              <a:t>http</a:t>
            </a:r>
            <a:r>
              <a:rPr lang="en-GB" sz="1200" u="sng" dirty="0">
                <a:latin typeface="Tahoma" panose="020B0604030504040204" pitchFamily="34" charset="0"/>
                <a:ea typeface="Tahoma" panose="020B0604030504040204" pitchFamily="34" charset="0"/>
                <a:cs typeface="Tahoma" panose="020B0604030504040204" pitchFamily="34" charset="0"/>
                <a:hlinkClick r:id="rId3"/>
              </a:rPr>
              <a:t>://www.redcimas.org/wordpress/wp-content/uploads/2012/09/manual_2010.pdf</a:t>
            </a:r>
            <a:r>
              <a:rPr lang="en-GB" sz="1200" dirty="0">
                <a:latin typeface="Tahoma" panose="020B0604030504040204" pitchFamily="34" charset="0"/>
                <a:ea typeface="Tahoma" panose="020B0604030504040204" pitchFamily="34" charset="0"/>
                <a:cs typeface="Tahoma" panose="020B0604030504040204" pitchFamily="34" charset="0"/>
              </a:rPr>
              <a:t> </a:t>
            </a:r>
            <a:r>
              <a:rPr lang="en-GB" altLang="es-ES" sz="1200" dirty="0">
                <a:solidFill>
                  <a:srgbClr val="000000"/>
                </a:solidFill>
                <a:latin typeface="Tahoma" panose="020B0604030504040204" pitchFamily="34" charset="0"/>
                <a:ea typeface="Tahoma" panose="020B0604030504040204" pitchFamily="34" charset="0"/>
                <a:cs typeface="Tahoma" panose="020B0604030504040204" pitchFamily="34" charset="0"/>
              </a:rPr>
              <a:t>(retrieved: August 9, 2016).</a:t>
            </a:r>
            <a:r>
              <a:rPr lang="en-GB" altLang="es-ES" sz="1200" dirty="0">
                <a:latin typeface="Tahoma" panose="020B0604030504040204" pitchFamily="34" charset="0"/>
                <a:ea typeface="Tahoma" panose="020B0604030504040204" pitchFamily="34" charset="0"/>
                <a:cs typeface="Tahoma" panose="020B0604030504040204" pitchFamily="34" charset="0"/>
              </a:rPr>
              <a:t> </a:t>
            </a:r>
            <a:endParaRPr lang="en-GB" altLang="es-ES"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just" eaLnBrk="0" hangingPunct="0">
              <a:buFont typeface="Arial" panose="020B0604020202020204" pitchFamily="34" charset="0"/>
              <a:buChar char="•"/>
            </a:pPr>
            <a:r>
              <a:rPr lang="en-GB" sz="1200" dirty="0" err="1">
                <a:latin typeface="Tahoma" panose="020B0604030504040204" pitchFamily="34" charset="0"/>
                <a:ea typeface="Tahoma" panose="020B0604030504040204" pitchFamily="34" charset="0"/>
                <a:cs typeface="Tahoma" panose="020B0604030504040204" pitchFamily="34" charset="0"/>
              </a:rPr>
              <a:t>CommunityToolBox</a:t>
            </a:r>
            <a:r>
              <a:rPr lang="en-GB" sz="1200" dirty="0">
                <a:latin typeface="Tahoma" panose="020B0604030504040204" pitchFamily="34" charset="0"/>
                <a:ea typeface="Tahoma" panose="020B0604030504040204" pitchFamily="34" charset="0"/>
                <a:cs typeface="Tahoma" panose="020B0604030504040204" pitchFamily="34" charset="0"/>
              </a:rPr>
              <a:t>. Section 3. Our Model of Practice: Building Capacity for Community and System Change. </a:t>
            </a:r>
            <a:r>
              <a:rPr lang="es-ES" sz="1200" u="sng" dirty="0" smtClean="0">
                <a:latin typeface="Tahoma" panose="020B0604030504040204" pitchFamily="34" charset="0"/>
                <a:ea typeface="Tahoma" panose="020B0604030504040204" pitchFamily="34" charset="0"/>
                <a:cs typeface="Tahoma" panose="020B0604030504040204" pitchFamily="34" charset="0"/>
                <a:hlinkClick r:id="rId4"/>
              </a:rPr>
              <a:t>http</a:t>
            </a:r>
            <a:r>
              <a:rPr lang="es-ES" sz="1200" u="sng" dirty="0">
                <a:latin typeface="Tahoma" panose="020B0604030504040204" pitchFamily="34" charset="0"/>
                <a:ea typeface="Tahoma" panose="020B0604030504040204" pitchFamily="34" charset="0"/>
                <a:cs typeface="Tahoma" panose="020B0604030504040204" pitchFamily="34" charset="0"/>
                <a:hlinkClick r:id="rId4"/>
              </a:rPr>
              <a:t>://</a:t>
            </a:r>
            <a:r>
              <a:rPr lang="es-ES" sz="1200" u="sng" dirty="0" smtClean="0">
                <a:latin typeface="Tahoma" panose="020B0604030504040204" pitchFamily="34" charset="0"/>
                <a:ea typeface="Tahoma" panose="020B0604030504040204" pitchFamily="34" charset="0"/>
                <a:cs typeface="Tahoma" panose="020B0604030504040204" pitchFamily="34" charset="0"/>
                <a:hlinkClick r:id="rId4"/>
              </a:rPr>
              <a:t>ctb.ku.edu/en/table-of-contents/overview/model-for-community-change-and-improvement</a:t>
            </a:r>
            <a:r>
              <a:rPr lang="es-ES" sz="1200" u="sng" dirty="0" smtClean="0">
                <a:latin typeface="Tahoma" panose="020B0604030504040204" pitchFamily="34" charset="0"/>
                <a:ea typeface="Tahoma" panose="020B0604030504040204" pitchFamily="34" charset="0"/>
                <a:cs typeface="Tahoma" panose="020B0604030504040204" pitchFamily="34" charset="0"/>
              </a:rPr>
              <a:t> </a:t>
            </a:r>
            <a:r>
              <a:rPr lang="en-GB" altLang="es-E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GB" altLang="es-ES" sz="1200" dirty="0">
                <a:solidFill>
                  <a:srgbClr val="000000"/>
                </a:solidFill>
                <a:latin typeface="Tahoma" panose="020B0604030504040204" pitchFamily="34" charset="0"/>
                <a:ea typeface="Tahoma" panose="020B0604030504040204" pitchFamily="34" charset="0"/>
                <a:cs typeface="Tahoma" panose="020B0604030504040204" pitchFamily="34" charset="0"/>
              </a:rPr>
              <a:t>retrieved: August 9, 2016).</a:t>
            </a:r>
            <a:r>
              <a:rPr lang="en-GB" altLang="es-ES" sz="1200" dirty="0">
                <a:latin typeface="Tahoma" panose="020B0604030504040204" pitchFamily="34" charset="0"/>
                <a:ea typeface="Tahoma" panose="020B0604030504040204" pitchFamily="34" charset="0"/>
                <a:cs typeface="Tahoma" panose="020B0604030504040204" pitchFamily="34" charset="0"/>
              </a:rPr>
              <a:t> </a:t>
            </a:r>
          </a:p>
          <a:p>
            <a:pPr marL="171450" indent="-171450" algn="just">
              <a:buFont typeface="Arial" panose="020B0604020202020204" pitchFamily="34" charset="0"/>
              <a:buChar char="•"/>
            </a:pPr>
            <a:r>
              <a:rPr lang="en-GB" altLang="es-ES" sz="1200" dirty="0" err="1" smtClean="0">
                <a:latin typeface="Tahoma" panose="020B0604030504040204" pitchFamily="34" charset="0"/>
                <a:ea typeface="Tahoma" panose="020B0604030504040204" pitchFamily="34" charset="0"/>
                <a:cs typeface="Tahoma" panose="020B0604030504040204" pitchFamily="34" charset="0"/>
              </a:rPr>
              <a:t>Dauvrin</a:t>
            </a:r>
            <a:r>
              <a:rPr lang="en-GB" altLang="es-ES" sz="1200" dirty="0" smtClean="0">
                <a:latin typeface="Tahoma" panose="020B0604030504040204" pitchFamily="34" charset="0"/>
                <a:ea typeface="Tahoma" panose="020B0604030504040204" pitchFamily="34" charset="0"/>
                <a:cs typeface="Tahoma" panose="020B0604030504040204" pitchFamily="34" charset="0"/>
              </a:rPr>
              <a:t> </a:t>
            </a:r>
            <a:r>
              <a:rPr lang="en-GB" altLang="es-ES" sz="1200" dirty="0">
                <a:latin typeface="Tahoma" panose="020B0604030504040204" pitchFamily="34" charset="0"/>
                <a:ea typeface="Tahoma" panose="020B0604030504040204" pitchFamily="34" charset="0"/>
                <a:cs typeface="Tahoma" panose="020B0604030504040204" pitchFamily="34" charset="0"/>
              </a:rPr>
              <a:t>M, </a:t>
            </a:r>
            <a:r>
              <a:rPr lang="en-GB" altLang="es-ES" sz="1200" dirty="0" err="1">
                <a:latin typeface="Tahoma" panose="020B0604030504040204" pitchFamily="34" charset="0"/>
                <a:ea typeface="Tahoma" panose="020B0604030504040204" pitchFamily="34" charset="0"/>
                <a:cs typeface="Tahoma" panose="020B0604030504040204" pitchFamily="34" charset="0"/>
              </a:rPr>
              <a:t>Lorant</a:t>
            </a:r>
            <a:r>
              <a:rPr lang="en-GB" altLang="es-ES" sz="1200" dirty="0">
                <a:latin typeface="Tahoma" panose="020B0604030504040204" pitchFamily="34" charset="0"/>
                <a:ea typeface="Tahoma" panose="020B0604030504040204" pitchFamily="34" charset="0"/>
                <a:cs typeface="Tahoma" panose="020B0604030504040204" pitchFamily="34" charset="0"/>
              </a:rPr>
              <a:t> V, Sandhu S, et al. Health care for irregular migrants: pragmatism across Europe. A qualitative study. BMC Res Notes 2012;5:99.</a:t>
            </a: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n-GB" altLang="es-ES" sz="1200" dirty="0" err="1">
                <a:latin typeface="Tahoma" panose="020B0604030504040204" pitchFamily="34" charset="0"/>
                <a:ea typeface="Tahoma" panose="020B0604030504040204" pitchFamily="34" charset="0"/>
                <a:cs typeface="Tahoma" panose="020B0604030504040204" pitchFamily="34" charset="0"/>
              </a:rPr>
              <a:t>Duvell</a:t>
            </a:r>
            <a:r>
              <a:rPr lang="en-GB" altLang="es-ES" sz="1200" dirty="0">
                <a:latin typeface="Tahoma" panose="020B0604030504040204" pitchFamily="34" charset="0"/>
                <a:ea typeface="Tahoma" panose="020B0604030504040204" pitchFamily="34" charset="0"/>
                <a:cs typeface="Tahoma" panose="020B0604030504040204" pitchFamily="34" charset="0"/>
              </a:rPr>
              <a:t> F, </a:t>
            </a:r>
            <a:r>
              <a:rPr lang="en-GB" altLang="es-ES" sz="1200" dirty="0" err="1">
                <a:latin typeface="Tahoma" panose="020B0604030504040204" pitchFamily="34" charset="0"/>
                <a:ea typeface="Tahoma" panose="020B0604030504040204" pitchFamily="34" charset="0"/>
                <a:cs typeface="Tahoma" panose="020B0604030504040204" pitchFamily="34" charset="0"/>
              </a:rPr>
              <a:t>Triandafyllidou</a:t>
            </a:r>
            <a:r>
              <a:rPr lang="en-GB" altLang="es-ES" sz="1200" dirty="0">
                <a:latin typeface="Tahoma" panose="020B0604030504040204" pitchFamily="34" charset="0"/>
                <a:ea typeface="Tahoma" panose="020B0604030504040204" pitchFamily="34" charset="0"/>
                <a:cs typeface="Tahoma" panose="020B0604030504040204" pitchFamily="34" charset="0"/>
              </a:rPr>
              <a:t> A, Vollmer B. Ethical issues in irregular migration research. Report on Ethical Issues, Deliverable D2 prepared for Work Package 2 of the research project CLANDESTINO Undocumented Migration: Counting the Uncountable. Data and Trends Across Europe, funded by the 6th Framework Programme for Research and Technological Development Research DG, European Commission, 2008. </a:t>
            </a:r>
            <a:r>
              <a:rPr lang="es-ES_tradnl" altLang="es-ES" sz="1200" u="sng" dirty="0" smtClean="0">
                <a:latin typeface="Tahoma" panose="020B0604030504040204" pitchFamily="34" charset="0"/>
                <a:ea typeface="Tahoma" panose="020B0604030504040204" pitchFamily="34" charset="0"/>
                <a:cs typeface="Tahoma" panose="020B0604030504040204" pitchFamily="34" charset="0"/>
                <a:hlinkClick r:id="rId5"/>
              </a:rPr>
              <a:t>http</a:t>
            </a:r>
            <a:r>
              <a:rPr lang="es-ES_tradnl" altLang="es-ES" sz="1200" u="sng" dirty="0">
                <a:latin typeface="Tahoma" panose="020B0604030504040204" pitchFamily="34" charset="0"/>
                <a:ea typeface="Tahoma" panose="020B0604030504040204" pitchFamily="34" charset="0"/>
                <a:cs typeface="Tahoma" panose="020B0604030504040204" pitchFamily="34" charset="0"/>
                <a:hlinkClick r:id="rId5"/>
              </a:rPr>
              <a:t>://irregular-migration.net/typo3_upload/groups/31/4.Background_Information/4.1.Methodology/EthicalIssuesIrregularMigration_Clandestino_Report_Nov09.pdf</a:t>
            </a:r>
            <a:r>
              <a:rPr lang="es-ES_tradnl" altLang="es-ES" sz="1200" dirty="0">
                <a:latin typeface="Tahoma" panose="020B0604030504040204" pitchFamily="34" charset="0"/>
                <a:ea typeface="Tahoma" panose="020B0604030504040204" pitchFamily="34" charset="0"/>
                <a:cs typeface="Tahoma" panose="020B0604030504040204" pitchFamily="34" charset="0"/>
              </a:rPr>
              <a:t> (</a:t>
            </a:r>
            <a:r>
              <a:rPr lang="es-ES_tradnl" altLang="es-ES" sz="1200" dirty="0" err="1">
                <a:latin typeface="Tahoma" panose="020B0604030504040204" pitchFamily="34" charset="0"/>
                <a:ea typeface="Tahoma" panose="020B0604030504040204" pitchFamily="34" charset="0"/>
                <a:cs typeface="Tahoma" panose="020B0604030504040204" pitchFamily="34" charset="0"/>
              </a:rPr>
              <a:t>retrieved</a:t>
            </a:r>
            <a:r>
              <a:rPr lang="es-ES_tradnl" altLang="es-ES" sz="1200" dirty="0">
                <a:latin typeface="Tahoma" panose="020B0604030504040204" pitchFamily="34" charset="0"/>
                <a:ea typeface="Tahoma" panose="020B0604030504040204" pitchFamily="34" charset="0"/>
                <a:cs typeface="Tahoma" panose="020B0604030504040204" pitchFamily="34" charset="0"/>
              </a:rPr>
              <a:t>: </a:t>
            </a:r>
            <a:r>
              <a:rPr lang="es-ES_tradnl" altLang="es-ES" sz="1200" dirty="0" err="1" smtClean="0">
                <a:latin typeface="Tahoma" panose="020B0604030504040204" pitchFamily="34" charset="0"/>
                <a:ea typeface="Tahoma" panose="020B0604030504040204" pitchFamily="34" charset="0"/>
                <a:cs typeface="Tahoma" panose="020B0604030504040204" pitchFamily="34" charset="0"/>
              </a:rPr>
              <a:t>August</a:t>
            </a:r>
            <a:r>
              <a:rPr lang="es-ES_tradnl" altLang="es-ES" sz="1200" dirty="0" smtClean="0">
                <a:latin typeface="Tahoma" panose="020B0604030504040204" pitchFamily="34" charset="0"/>
                <a:ea typeface="Tahoma" panose="020B0604030504040204" pitchFamily="34" charset="0"/>
                <a:cs typeface="Tahoma" panose="020B0604030504040204" pitchFamily="34" charset="0"/>
              </a:rPr>
              <a:t> 9, 2016). </a:t>
            </a:r>
            <a:endParaRPr lang="es-ES_tradnl"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s-ES" altLang="es-ES" sz="1200" dirty="0" err="1">
                <a:latin typeface="Tahoma" panose="020B0604030504040204" pitchFamily="34" charset="0"/>
                <a:ea typeface="Tahoma" panose="020B0604030504040204" pitchFamily="34" charset="0"/>
                <a:cs typeface="Tahoma" panose="020B0604030504040204" pitchFamily="34" charset="0"/>
              </a:rPr>
              <a:t>European</a:t>
            </a:r>
            <a:r>
              <a:rPr lang="es-ES" altLang="es-ES" sz="1200" dirty="0">
                <a:latin typeface="Tahoma" panose="020B0604030504040204" pitchFamily="34" charset="0"/>
                <a:ea typeface="Tahoma" panose="020B0604030504040204" pitchFamily="34" charset="0"/>
                <a:cs typeface="Tahoma" panose="020B0604030504040204" pitchFamily="34" charset="0"/>
              </a:rPr>
              <a:t> </a:t>
            </a:r>
            <a:r>
              <a:rPr lang="es-ES" altLang="es-ES" sz="1200" dirty="0" err="1">
                <a:latin typeface="Tahoma" panose="020B0604030504040204" pitchFamily="34" charset="0"/>
                <a:ea typeface="Tahoma" panose="020B0604030504040204" pitchFamily="34" charset="0"/>
                <a:cs typeface="Tahoma" panose="020B0604030504040204" pitchFamily="34" charset="0"/>
              </a:rPr>
              <a:t>Commission</a:t>
            </a:r>
            <a:r>
              <a:rPr lang="es-ES" altLang="es-ES" sz="1200" dirty="0">
                <a:latin typeface="Tahoma" panose="020B0604030504040204" pitchFamily="34" charset="0"/>
                <a:ea typeface="Tahoma" panose="020B0604030504040204" pitchFamily="34" charset="0"/>
                <a:cs typeface="Tahoma" panose="020B0604030504040204" pitchFamily="34" charset="0"/>
              </a:rPr>
              <a:t>. </a:t>
            </a:r>
            <a:r>
              <a:rPr lang="es-ES" altLang="es-ES" sz="1200" dirty="0" err="1">
                <a:latin typeface="Tahoma" panose="020B0604030504040204" pitchFamily="34" charset="0"/>
                <a:ea typeface="Tahoma" panose="020B0604030504040204" pitchFamily="34" charset="0"/>
                <a:cs typeface="Tahoma" panose="020B0604030504040204" pitchFamily="34" charset="0"/>
              </a:rPr>
              <a:t>Migrant</a:t>
            </a:r>
            <a:r>
              <a:rPr lang="es-ES" altLang="es-ES" sz="1200" dirty="0">
                <a:latin typeface="Tahoma" panose="020B0604030504040204" pitchFamily="34" charset="0"/>
                <a:ea typeface="Tahoma" panose="020B0604030504040204" pitchFamily="34" charset="0"/>
                <a:cs typeface="Tahoma" panose="020B0604030504040204" pitchFamily="34" charset="0"/>
              </a:rPr>
              <a:t> </a:t>
            </a:r>
            <a:r>
              <a:rPr lang="es-ES" altLang="es-ES" sz="1200" dirty="0" err="1">
                <a:latin typeface="Tahoma" panose="020B0604030504040204" pitchFamily="34" charset="0"/>
                <a:ea typeface="Tahoma" panose="020B0604030504040204" pitchFamily="34" charset="0"/>
                <a:cs typeface="Tahoma" panose="020B0604030504040204" pitchFamily="34" charset="0"/>
              </a:rPr>
              <a:t>access</a:t>
            </a:r>
            <a:r>
              <a:rPr lang="es-ES" altLang="es-ES" sz="1200" dirty="0">
                <a:latin typeface="Tahoma" panose="020B0604030504040204" pitchFamily="34" charset="0"/>
                <a:ea typeface="Tahoma" panose="020B0604030504040204" pitchFamily="34" charset="0"/>
                <a:cs typeface="Tahoma" panose="020B0604030504040204" pitchFamily="34" charset="0"/>
              </a:rPr>
              <a:t> to social </a:t>
            </a:r>
            <a:r>
              <a:rPr lang="es-ES" altLang="es-ES" sz="1200" dirty="0" err="1">
                <a:latin typeface="Tahoma" panose="020B0604030504040204" pitchFamily="34" charset="0"/>
                <a:ea typeface="Tahoma" panose="020B0604030504040204" pitchFamily="34" charset="0"/>
                <a:cs typeface="Tahoma" panose="020B0604030504040204" pitchFamily="34" charset="0"/>
              </a:rPr>
              <a:t>security</a:t>
            </a:r>
            <a:r>
              <a:rPr lang="es-ES" altLang="es-ES" sz="1200" dirty="0">
                <a:latin typeface="Tahoma" panose="020B0604030504040204" pitchFamily="34" charset="0"/>
                <a:ea typeface="Tahoma" panose="020B0604030504040204" pitchFamily="34" charset="0"/>
                <a:cs typeface="Tahoma" panose="020B0604030504040204" pitchFamily="34" charset="0"/>
              </a:rPr>
              <a:t> and </a:t>
            </a:r>
            <a:r>
              <a:rPr lang="es-ES" altLang="es-ES" sz="1200" dirty="0" err="1">
                <a:latin typeface="Tahoma" panose="020B0604030504040204" pitchFamily="34" charset="0"/>
                <a:ea typeface="Tahoma" panose="020B0604030504040204" pitchFamily="34" charset="0"/>
                <a:cs typeface="Tahoma" panose="020B0604030504040204" pitchFamily="34" charset="0"/>
              </a:rPr>
              <a:t>healthcare</a:t>
            </a:r>
            <a:r>
              <a:rPr lang="es-ES" altLang="es-ES" sz="1200" dirty="0">
                <a:latin typeface="Tahoma" panose="020B0604030504040204" pitchFamily="34" charset="0"/>
                <a:ea typeface="Tahoma" panose="020B0604030504040204" pitchFamily="34" charset="0"/>
                <a:cs typeface="Tahoma" panose="020B0604030504040204" pitchFamily="34" charset="0"/>
              </a:rPr>
              <a:t>: </a:t>
            </a:r>
            <a:r>
              <a:rPr lang="es-ES" altLang="es-ES" sz="1200" dirty="0" err="1">
                <a:latin typeface="Tahoma" panose="020B0604030504040204" pitchFamily="34" charset="0"/>
                <a:ea typeface="Tahoma" panose="020B0604030504040204" pitchFamily="34" charset="0"/>
                <a:cs typeface="Tahoma" panose="020B0604030504040204" pitchFamily="34" charset="0"/>
              </a:rPr>
              <a:t>policies</a:t>
            </a:r>
            <a:r>
              <a:rPr lang="es-ES" altLang="es-ES" sz="1200" dirty="0">
                <a:latin typeface="Tahoma" panose="020B0604030504040204" pitchFamily="34" charset="0"/>
                <a:ea typeface="Tahoma" panose="020B0604030504040204" pitchFamily="34" charset="0"/>
                <a:cs typeface="Tahoma" panose="020B0604030504040204" pitchFamily="34" charset="0"/>
              </a:rPr>
              <a:t> and </a:t>
            </a:r>
            <a:r>
              <a:rPr lang="es-ES" altLang="es-ES" sz="1200" dirty="0" err="1">
                <a:latin typeface="Tahoma" panose="020B0604030504040204" pitchFamily="34" charset="0"/>
                <a:ea typeface="Tahoma" panose="020B0604030504040204" pitchFamily="34" charset="0"/>
                <a:cs typeface="Tahoma" panose="020B0604030504040204" pitchFamily="34" charset="0"/>
              </a:rPr>
              <a:t>practice</a:t>
            </a:r>
            <a:r>
              <a:rPr lang="es-ES" altLang="es-ES" sz="1200" dirty="0">
                <a:latin typeface="Tahoma" panose="020B0604030504040204" pitchFamily="34" charset="0"/>
                <a:ea typeface="Tahoma" panose="020B0604030504040204" pitchFamily="34" charset="0"/>
                <a:cs typeface="Tahoma" panose="020B0604030504040204" pitchFamily="34" charset="0"/>
              </a:rPr>
              <a:t>. </a:t>
            </a:r>
            <a:r>
              <a:rPr lang="es-ES" altLang="es-ES" sz="1200" dirty="0" err="1">
                <a:latin typeface="Tahoma" panose="020B0604030504040204" pitchFamily="34" charset="0"/>
                <a:ea typeface="Tahoma" panose="020B0604030504040204" pitchFamily="34" charset="0"/>
                <a:cs typeface="Tahoma" panose="020B0604030504040204" pitchFamily="34" charset="0"/>
              </a:rPr>
              <a:t>European</a:t>
            </a:r>
            <a:r>
              <a:rPr lang="es-ES" altLang="es-ES" sz="1200" dirty="0">
                <a:latin typeface="Tahoma" panose="020B0604030504040204" pitchFamily="34" charset="0"/>
                <a:ea typeface="Tahoma" panose="020B0604030504040204" pitchFamily="34" charset="0"/>
                <a:cs typeface="Tahoma" panose="020B0604030504040204" pitchFamily="34" charset="0"/>
              </a:rPr>
              <a:t> </a:t>
            </a:r>
            <a:r>
              <a:rPr lang="es-ES" altLang="es-ES" sz="1200" dirty="0" err="1">
                <a:latin typeface="Tahoma" panose="020B0604030504040204" pitchFamily="34" charset="0"/>
                <a:ea typeface="Tahoma" panose="020B0604030504040204" pitchFamily="34" charset="0"/>
                <a:cs typeface="Tahoma" panose="020B0604030504040204" pitchFamily="34" charset="0"/>
              </a:rPr>
              <a:t>Migration</a:t>
            </a:r>
            <a:r>
              <a:rPr lang="es-ES" altLang="es-ES" sz="1200" dirty="0">
                <a:latin typeface="Tahoma" panose="020B0604030504040204" pitchFamily="34" charset="0"/>
                <a:ea typeface="Tahoma" panose="020B0604030504040204" pitchFamily="34" charset="0"/>
                <a:cs typeface="Tahoma" panose="020B0604030504040204" pitchFamily="34" charset="0"/>
              </a:rPr>
              <a:t> Network </a:t>
            </a:r>
            <a:r>
              <a:rPr lang="es-ES" altLang="es-ES" sz="1200" dirty="0" err="1">
                <a:latin typeface="Tahoma" panose="020B0604030504040204" pitchFamily="34" charset="0"/>
                <a:ea typeface="Tahoma" panose="020B0604030504040204" pitchFamily="34" charset="0"/>
                <a:cs typeface="Tahoma" panose="020B0604030504040204" pitchFamily="34" charset="0"/>
              </a:rPr>
              <a:t>Study</a:t>
            </a:r>
            <a:r>
              <a:rPr lang="es-ES" altLang="es-ES" sz="1200" dirty="0">
                <a:latin typeface="Tahoma" panose="020B0604030504040204" pitchFamily="34" charset="0"/>
                <a:ea typeface="Tahoma" panose="020B0604030504040204" pitchFamily="34" charset="0"/>
                <a:cs typeface="Tahoma" panose="020B0604030504040204" pitchFamily="34" charset="0"/>
              </a:rPr>
              <a:t> 2014. Brussels: </a:t>
            </a:r>
            <a:r>
              <a:rPr lang="es-ES" altLang="es-ES" sz="1200" dirty="0" err="1">
                <a:latin typeface="Tahoma" panose="020B0604030504040204" pitchFamily="34" charset="0"/>
                <a:ea typeface="Tahoma" panose="020B0604030504040204" pitchFamily="34" charset="0"/>
                <a:cs typeface="Tahoma" panose="020B0604030504040204" pitchFamily="34" charset="0"/>
              </a:rPr>
              <a:t>European</a:t>
            </a:r>
            <a:r>
              <a:rPr lang="es-ES" altLang="es-ES" sz="1200" dirty="0">
                <a:latin typeface="Tahoma" panose="020B0604030504040204" pitchFamily="34" charset="0"/>
                <a:ea typeface="Tahoma" panose="020B0604030504040204" pitchFamily="34" charset="0"/>
                <a:cs typeface="Tahoma" panose="020B0604030504040204" pitchFamily="34" charset="0"/>
              </a:rPr>
              <a:t> </a:t>
            </a:r>
            <a:r>
              <a:rPr lang="es-ES" altLang="es-ES" sz="1200" dirty="0" err="1">
                <a:latin typeface="Tahoma" panose="020B0604030504040204" pitchFamily="34" charset="0"/>
                <a:ea typeface="Tahoma" panose="020B0604030504040204" pitchFamily="34" charset="0"/>
                <a:cs typeface="Tahoma" panose="020B0604030504040204" pitchFamily="34" charset="0"/>
              </a:rPr>
              <a:t>Commission</a:t>
            </a:r>
            <a:r>
              <a:rPr lang="es-ES" altLang="es-ES" sz="1200" dirty="0">
                <a:latin typeface="Tahoma" panose="020B0604030504040204" pitchFamily="34" charset="0"/>
                <a:ea typeface="Tahoma" panose="020B0604030504040204" pitchFamily="34" charset="0"/>
                <a:cs typeface="Tahoma" panose="020B0604030504040204" pitchFamily="34" charset="0"/>
              </a:rPr>
              <a:t>, 2014. </a:t>
            </a:r>
            <a:r>
              <a:rPr lang="en-US" altLang="es-ES" sz="1200" u="sng" dirty="0" smtClean="0">
                <a:latin typeface="Tahoma" panose="020B0604030504040204" pitchFamily="34" charset="0"/>
                <a:ea typeface="Tahoma" panose="020B0604030504040204" pitchFamily="34" charset="0"/>
                <a:cs typeface="Tahoma" panose="020B0604030504040204" pitchFamily="34" charset="0"/>
                <a:hlinkClick r:id="rId6"/>
              </a:rPr>
              <a:t>http</a:t>
            </a:r>
            <a:r>
              <a:rPr lang="en-US" altLang="es-ES" sz="1200" u="sng" dirty="0">
                <a:latin typeface="Tahoma" panose="020B0604030504040204" pitchFamily="34" charset="0"/>
                <a:ea typeface="Tahoma" panose="020B0604030504040204" pitchFamily="34" charset="0"/>
                <a:cs typeface="Tahoma" panose="020B0604030504040204" pitchFamily="34" charset="0"/>
                <a:hlinkClick r:id="rId6"/>
              </a:rPr>
              <a:t>://ec.europa.eu/dgs/home-affairs/what-we-do/networks/european_migration_network/reports/docs/emn-studies/emn_synthesis_report_migrant_access_to_social_security_2014_en.pdf</a:t>
            </a:r>
            <a:r>
              <a:rPr lang="en-US" altLang="es-ES" sz="1200" dirty="0">
                <a:latin typeface="Tahoma" panose="020B0604030504040204" pitchFamily="34" charset="0"/>
                <a:ea typeface="Tahoma" panose="020B0604030504040204" pitchFamily="34" charset="0"/>
                <a:cs typeface="Tahoma" panose="020B0604030504040204" pitchFamily="34" charset="0"/>
              </a:rPr>
              <a:t> (retrieved: </a:t>
            </a:r>
            <a:r>
              <a:rPr lang="en-US" altLang="es-ES" sz="1200" dirty="0" smtClean="0">
                <a:latin typeface="Tahoma" panose="020B0604030504040204" pitchFamily="34" charset="0"/>
                <a:ea typeface="Tahoma" panose="020B0604030504040204" pitchFamily="34" charset="0"/>
                <a:cs typeface="Tahoma" panose="020B0604030504040204" pitchFamily="34" charset="0"/>
              </a:rPr>
              <a:t>August 9, 2016).</a:t>
            </a: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FRA, European Union Agency for Fundamental Rights. Fundamental Rights of Migrants in an Irregular Situation in the European Union. Luxembourg: Publications Office of the European Union, 2011a. </a:t>
            </a:r>
            <a:r>
              <a:rPr lang="en-GB" altLang="es-ES" sz="1200" u="sng" dirty="0" smtClean="0">
                <a:latin typeface="Tahoma" panose="020B0604030504040204" pitchFamily="34" charset="0"/>
                <a:ea typeface="Tahoma" panose="020B0604030504040204" pitchFamily="34" charset="0"/>
                <a:cs typeface="Tahoma" panose="020B0604030504040204" pitchFamily="34" charset="0"/>
                <a:hlinkClick r:id="rId7"/>
              </a:rPr>
              <a:t>http</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7"/>
              </a:rPr>
              <a:t>://fra.europa.eu/sites/default/files/fra_uploads/1827-FRA_2011_Migrants_in_an_irregular_situation_EN.pdf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t>
            </a:r>
            <a:r>
              <a:rPr lang="en-GB" altLang="es-ES" sz="1200" dirty="0" smtClean="0">
                <a:latin typeface="Tahoma" panose="020B0604030504040204" pitchFamily="34" charset="0"/>
                <a:ea typeface="Tahoma" panose="020B0604030504040204" pitchFamily="34" charset="0"/>
                <a:cs typeface="Tahoma" panose="020B0604030504040204" pitchFamily="34" charset="0"/>
              </a:rPr>
              <a:t>August 9, 2016). </a:t>
            </a: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FRA, European Union Agency for Fundamental Rights. Migrants in an Irregular Situation: Access to Health Care in 10 European Union Member States. Luxembourg: Publications Office of the European Union, 2011b. </a:t>
            </a:r>
            <a:r>
              <a:rPr lang="en-GB" altLang="es-ES" sz="1200" u="sng" dirty="0" smtClean="0">
                <a:latin typeface="Tahoma" panose="020B0604030504040204" pitchFamily="34" charset="0"/>
                <a:ea typeface="Tahoma" panose="020B0604030504040204" pitchFamily="34" charset="0"/>
                <a:cs typeface="Tahoma" panose="020B0604030504040204" pitchFamily="34" charset="0"/>
                <a:hlinkClick r:id="rId8"/>
              </a:rPr>
              <a:t>http</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8"/>
              </a:rPr>
              <a:t>://fra.europa.eu/sites/default/files/fra_uploads/1771-FRA-2011-fundamental-rights-for-irregular-migrants-healthcare_EN.pdf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t>
            </a:r>
            <a:r>
              <a:rPr lang="en-GB" altLang="es-ES" sz="1200" dirty="0" smtClean="0">
                <a:latin typeface="Tahoma" panose="020B0604030504040204" pitchFamily="34" charset="0"/>
                <a:ea typeface="Tahoma" panose="020B0604030504040204" pitchFamily="34" charset="0"/>
                <a:cs typeface="Tahoma" panose="020B0604030504040204" pitchFamily="34" charset="0"/>
              </a:rPr>
              <a:t>August 9, 2016). </a:t>
            </a: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s-ES" altLang="es-ES" sz="1200" dirty="0">
                <a:latin typeface="Tahoma" panose="020B0604030504040204" pitchFamily="34" charset="0"/>
                <a:ea typeface="Tahoma" panose="020B0604030504040204" pitchFamily="34" charset="0"/>
                <a:cs typeface="Tahoma" panose="020B0604030504040204" pitchFamily="34" charset="0"/>
              </a:rPr>
              <a:t>GCIM, Global </a:t>
            </a:r>
            <a:r>
              <a:rPr lang="es-ES" altLang="es-ES" sz="1200" dirty="0" err="1">
                <a:latin typeface="Tahoma" panose="020B0604030504040204" pitchFamily="34" charset="0"/>
                <a:ea typeface="Tahoma" panose="020B0604030504040204" pitchFamily="34" charset="0"/>
                <a:cs typeface="Tahoma" panose="020B0604030504040204" pitchFamily="34" charset="0"/>
              </a:rPr>
              <a:t>Commission</a:t>
            </a:r>
            <a:r>
              <a:rPr lang="es-ES" altLang="es-ES" sz="1200" dirty="0">
                <a:latin typeface="Tahoma" panose="020B0604030504040204" pitchFamily="34" charset="0"/>
                <a:ea typeface="Tahoma" panose="020B0604030504040204" pitchFamily="34" charset="0"/>
                <a:cs typeface="Tahoma" panose="020B0604030504040204" pitchFamily="34" charset="0"/>
              </a:rPr>
              <a:t> </a:t>
            </a:r>
            <a:r>
              <a:rPr lang="es-ES" altLang="es-ES" sz="1200" dirty="0" err="1">
                <a:latin typeface="Tahoma" panose="020B0604030504040204" pitchFamily="34" charset="0"/>
                <a:ea typeface="Tahoma" panose="020B0604030504040204" pitchFamily="34" charset="0"/>
                <a:cs typeface="Tahoma" panose="020B0604030504040204" pitchFamily="34" charset="0"/>
              </a:rPr>
              <a:t>on</a:t>
            </a:r>
            <a:r>
              <a:rPr lang="es-ES" altLang="es-ES" sz="1200" dirty="0">
                <a:latin typeface="Tahoma" panose="020B0604030504040204" pitchFamily="34" charset="0"/>
                <a:ea typeface="Tahoma" panose="020B0604030504040204" pitchFamily="34" charset="0"/>
                <a:cs typeface="Tahoma" panose="020B0604030504040204" pitchFamily="34" charset="0"/>
              </a:rPr>
              <a:t> International </a:t>
            </a:r>
            <a:r>
              <a:rPr lang="es-ES" altLang="es-ES" sz="1200" dirty="0" err="1">
                <a:latin typeface="Tahoma" panose="020B0604030504040204" pitchFamily="34" charset="0"/>
                <a:ea typeface="Tahoma" panose="020B0604030504040204" pitchFamily="34" charset="0"/>
                <a:cs typeface="Tahoma" panose="020B0604030504040204" pitchFamily="34" charset="0"/>
              </a:rPr>
              <a:t>Migration</a:t>
            </a:r>
            <a:r>
              <a:rPr lang="es-ES" altLang="es-ES" sz="1200" dirty="0">
                <a:latin typeface="Tahoma" panose="020B0604030504040204" pitchFamily="34" charset="0"/>
                <a:ea typeface="Tahoma" panose="020B0604030504040204" pitchFamily="34" charset="0"/>
                <a:cs typeface="Tahoma" panose="020B0604030504040204" pitchFamily="34" charset="0"/>
              </a:rPr>
              <a:t>. </a:t>
            </a:r>
            <a:r>
              <a:rPr lang="en-GB" altLang="es-ES" sz="1200" dirty="0">
                <a:latin typeface="Tahoma" panose="020B0604030504040204" pitchFamily="34" charset="0"/>
                <a:ea typeface="Tahoma" panose="020B0604030504040204" pitchFamily="34" charset="0"/>
                <a:cs typeface="Tahoma" panose="020B0604030504040204" pitchFamily="34" charset="0"/>
              </a:rPr>
              <a:t>Migration in an interconnected world: New directions for action. Report of the Global Commission on International Migration. Geneva: GCIM, </a:t>
            </a:r>
            <a:r>
              <a:rPr lang="en-GB" altLang="es-ES" sz="1200" dirty="0" smtClean="0">
                <a:latin typeface="Tahoma" panose="020B0604030504040204" pitchFamily="34" charset="0"/>
                <a:ea typeface="Tahoma" panose="020B0604030504040204" pitchFamily="34" charset="0"/>
                <a:cs typeface="Tahoma" panose="020B0604030504040204" pitchFamily="34" charset="0"/>
              </a:rPr>
              <a:t>2005. </a:t>
            </a:r>
            <a:r>
              <a:rPr lang="en-GB" altLang="es-ES" sz="1200" u="sng" dirty="0" smtClean="0">
                <a:latin typeface="Tahoma" panose="020B0604030504040204" pitchFamily="34" charset="0"/>
                <a:ea typeface="Tahoma" panose="020B0604030504040204" pitchFamily="34" charset="0"/>
                <a:cs typeface="Tahoma" panose="020B0604030504040204" pitchFamily="34" charset="0"/>
                <a:hlinkClick r:id="rId9"/>
              </a:rPr>
              <a:t>http</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9"/>
              </a:rPr>
              <a:t>://www.queensu.ca/samp/migrationresources/reports/gcim-complete-report-2005.pdf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t>
            </a:r>
            <a:r>
              <a:rPr lang="en-GB" altLang="es-ES" sz="1200" dirty="0" smtClean="0">
                <a:latin typeface="Tahoma" panose="020B0604030504040204" pitchFamily="34" charset="0"/>
                <a:ea typeface="Tahoma" panose="020B0604030504040204" pitchFamily="34" charset="0"/>
                <a:cs typeface="Tahoma" panose="020B0604030504040204" pitchFamily="34" charset="0"/>
              </a:rPr>
              <a:t>August 9, 2016). </a:t>
            </a:r>
            <a:endParaRPr lang="en-GB" altLang="es-ES"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HUMA Network Health for Undocumented Migrants and Asylum Seekers, </a:t>
            </a:r>
            <a:r>
              <a:rPr lang="en-GB" altLang="es-ES" sz="1200" dirty="0" err="1">
                <a:latin typeface="Tahoma" panose="020B0604030504040204" pitchFamily="34" charset="0"/>
                <a:ea typeface="Tahoma" panose="020B0604030504040204" pitchFamily="34" charset="0"/>
                <a:cs typeface="Tahoma" panose="020B0604030504040204" pitchFamily="34" charset="0"/>
              </a:rPr>
              <a:t>Collantes</a:t>
            </a:r>
            <a:r>
              <a:rPr lang="en-GB" altLang="es-ES" sz="1200" dirty="0">
                <a:latin typeface="Tahoma" panose="020B0604030504040204" pitchFamily="34" charset="0"/>
                <a:ea typeface="Tahoma" panose="020B0604030504040204" pitchFamily="34" charset="0"/>
                <a:cs typeface="Tahoma" panose="020B0604030504040204" pitchFamily="34" charset="0"/>
              </a:rPr>
              <a:t> S, </a:t>
            </a:r>
            <a:r>
              <a:rPr lang="en-GB" altLang="es-ES" sz="1200" dirty="0" err="1">
                <a:latin typeface="Tahoma" panose="020B0604030504040204" pitchFamily="34" charset="0"/>
                <a:ea typeface="Tahoma" panose="020B0604030504040204" pitchFamily="34" charset="0"/>
                <a:cs typeface="Tahoma" panose="020B0604030504040204" pitchFamily="34" charset="0"/>
              </a:rPr>
              <a:t>Soler</a:t>
            </a:r>
            <a:r>
              <a:rPr lang="en-GB" altLang="es-ES" sz="1200" dirty="0">
                <a:latin typeface="Tahoma" panose="020B0604030504040204" pitchFamily="34" charset="0"/>
                <a:ea typeface="Tahoma" panose="020B0604030504040204" pitchFamily="34" charset="0"/>
                <a:cs typeface="Tahoma" panose="020B0604030504040204" pitchFamily="34" charset="0"/>
              </a:rPr>
              <a:t> A, </a:t>
            </a:r>
            <a:r>
              <a:rPr lang="en-GB" altLang="es-ES" sz="1200" dirty="0" err="1">
                <a:latin typeface="Tahoma" panose="020B0604030504040204" pitchFamily="34" charset="0"/>
                <a:ea typeface="Tahoma" panose="020B0604030504040204" pitchFamily="34" charset="0"/>
                <a:cs typeface="Tahoma" panose="020B0604030504040204" pitchFamily="34" charset="0"/>
              </a:rPr>
              <a:t>Klorek</a:t>
            </a:r>
            <a:r>
              <a:rPr lang="en-GB" altLang="es-ES" sz="1200" dirty="0">
                <a:latin typeface="Tahoma" panose="020B0604030504040204" pitchFamily="34" charset="0"/>
                <a:ea typeface="Tahoma" panose="020B0604030504040204" pitchFamily="34" charset="0"/>
                <a:cs typeface="Tahoma" panose="020B0604030504040204" pitchFamily="34" charset="0"/>
              </a:rPr>
              <a:t> N, </a:t>
            </a:r>
            <a:r>
              <a:rPr lang="en-GB" altLang="es-ES" sz="1200" dirty="0" err="1">
                <a:latin typeface="Tahoma" panose="020B0604030504040204" pitchFamily="34" charset="0"/>
                <a:ea typeface="Tahoma" panose="020B0604030504040204" pitchFamily="34" charset="0"/>
                <a:cs typeface="Tahoma" panose="020B0604030504040204" pitchFamily="34" charset="0"/>
              </a:rPr>
              <a:t>Maśliński</a:t>
            </a:r>
            <a:r>
              <a:rPr lang="en-GB" altLang="es-ES" sz="1200" dirty="0">
                <a:latin typeface="Tahoma" panose="020B0604030504040204" pitchFamily="34" charset="0"/>
                <a:ea typeface="Tahoma" panose="020B0604030504040204" pitchFamily="34" charset="0"/>
                <a:cs typeface="Tahoma" panose="020B0604030504040204" pitchFamily="34" charset="0"/>
              </a:rPr>
              <a:t> K. Access to Health Care and Living Conditions of Asylum Seekers and Undocumented Migrants in Cyprus, Malta, Poland and Romania. Paris, Brussels, Madrid: HUMA Network, 2011. </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10"/>
              </a:rPr>
              <a:t>http://ec.europa.eu/ewsi/UDRW/images/items/docl_20498_605665099.pdf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August 9, 2016</a:t>
            </a:r>
            <a:r>
              <a:rPr lang="en-GB" altLang="es-ES" sz="1200" dirty="0" smtClean="0">
                <a:latin typeface="Tahoma" panose="020B0604030504040204" pitchFamily="34" charset="0"/>
                <a:ea typeface="Tahoma" panose="020B0604030504040204" pitchFamily="34" charset="0"/>
                <a:cs typeface="Tahoma" panose="020B0604030504040204" pitchFamily="34" charset="0"/>
              </a:rPr>
              <a:t>).</a:t>
            </a: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ctr" eaLnBrk="1" hangingPunct="1">
              <a:buFont typeface="Arial" panose="020B0604020202020204" pitchFamily="34" charset="0"/>
              <a:buChar char="•"/>
            </a:pPr>
            <a:endParaRPr lang="es-ES_tradnl" altLang="es-ES" sz="1200" b="1" dirty="0">
              <a:latin typeface="Arial Narrow" panose="020B0606020202030204" pitchFamily="34" charset="0"/>
            </a:endParaRPr>
          </a:p>
        </p:txBody>
      </p:sp>
    </p:spTree>
    <p:extLst>
      <p:ext uri="{BB962C8B-B14F-4D97-AF65-F5344CB8AC3E}">
        <p14:creationId xmlns:p14="http://schemas.microsoft.com/office/powerpoint/2010/main" val="3534971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p:cNvSpPr>
            <a:spLocks noGrp="1" noChangeArrowheads="1"/>
          </p:cNvSpPr>
          <p:nvPr>
            <p:ph type="body" sz="half" idx="1"/>
          </p:nvPr>
        </p:nvSpPr>
        <p:spPr bwMode="auto">
          <a:xfrm>
            <a:off x="906161" y="1626284"/>
            <a:ext cx="9819503" cy="280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lnSpc>
                <a:spcPct val="150000"/>
              </a:lnSpc>
              <a:spcBef>
                <a:spcPct val="0"/>
              </a:spcBef>
              <a:buClr>
                <a:srgbClr val="D6631A"/>
              </a:buClr>
              <a:buSzPct val="150000"/>
            </a:pPr>
            <a:r>
              <a:rPr lang="en-US" altLang="ja-JP" sz="2000" dirty="0">
                <a:solidFill>
                  <a:srgbClr val="000000"/>
                </a:solidFill>
                <a:latin typeface="Arial Narrow" panose="020B0606020202030204" pitchFamily="34" charset="0"/>
              </a:rPr>
              <a:t> </a:t>
            </a:r>
            <a:r>
              <a:rPr lang="en-US" altLang="ja-JP" sz="2000" b="1" dirty="0" smtClean="0">
                <a:solidFill>
                  <a:srgbClr val="CC6600"/>
                </a:solidFill>
                <a:latin typeface="Tahoma" panose="020B0604030504040204" pitchFamily="34" charset="0"/>
                <a:ea typeface="Tahoma" panose="020B0604030504040204" pitchFamily="34" charset="0"/>
                <a:cs typeface="Tahoma" panose="020B0604030504040204" pitchFamily="34" charset="0"/>
              </a:rPr>
              <a:t>Compulsory </a:t>
            </a:r>
            <a:r>
              <a:rPr lang="en-US" altLang="ja-JP" sz="2000" b="1" dirty="0">
                <a:solidFill>
                  <a:srgbClr val="CC6600"/>
                </a:solidFill>
                <a:latin typeface="Tahoma" panose="020B0604030504040204" pitchFamily="34" charset="0"/>
                <a:ea typeface="Tahoma" panose="020B0604030504040204" pitchFamily="34" charset="0"/>
                <a:cs typeface="Tahoma" panose="020B0604030504040204" pitchFamily="34" charset="0"/>
              </a:rPr>
              <a:t>a</a:t>
            </a:r>
            <a:r>
              <a:rPr lang="en-US" altLang="ja-JP" sz="2000" b="1" dirty="0" smtClean="0">
                <a:solidFill>
                  <a:srgbClr val="CC6600"/>
                </a:solidFill>
                <a:latin typeface="Tahoma" panose="020B0604030504040204" pitchFamily="34" charset="0"/>
                <a:ea typeface="Tahoma" panose="020B0604030504040204" pitchFamily="34" charset="0"/>
                <a:cs typeface="Tahoma" panose="020B0604030504040204" pitchFamily="34" charset="0"/>
              </a:rPr>
              <a:t>ctivity 1: </a:t>
            </a:r>
            <a:r>
              <a:rPr lang="en-US" altLang="ja-JP" sz="2000" dirty="0" smtClean="0">
                <a:latin typeface="Tahoma" panose="020B0604030504040204" pitchFamily="34" charset="0"/>
                <a:ea typeface="Tahoma" panose="020B0604030504040204" pitchFamily="34" charset="0"/>
                <a:cs typeface="Tahoma" panose="020B0604030504040204" pitchFamily="34" charset="0"/>
              </a:rPr>
              <a:t>Presentation</a:t>
            </a:r>
            <a:r>
              <a:rPr lang="en-US" altLang="ja-JP" sz="2000" b="1" dirty="0" smtClean="0">
                <a:solidFill>
                  <a:srgbClr val="CC6600"/>
                </a:solidFill>
                <a:latin typeface="Tahoma" panose="020B0604030504040204" pitchFamily="34" charset="0"/>
                <a:ea typeface="Tahoma" panose="020B0604030504040204" pitchFamily="34" charset="0"/>
                <a:cs typeface="Tahoma" panose="020B0604030504040204" pitchFamily="34" charset="0"/>
              </a:rPr>
              <a:t> </a:t>
            </a:r>
            <a:endParaRPr lang="en-US" altLang="ja-JP" sz="2000" b="1" dirty="0">
              <a:solidFill>
                <a:srgbClr val="CC6600"/>
              </a:solidFill>
              <a:latin typeface="Tahoma" panose="020B0604030504040204" pitchFamily="34" charset="0"/>
              <a:ea typeface="Tahoma" panose="020B0604030504040204" pitchFamily="34" charset="0"/>
              <a:cs typeface="Tahoma" panose="020B0604030504040204" pitchFamily="34" charset="0"/>
            </a:endParaRPr>
          </a:p>
          <a:p>
            <a:pPr lvl="1" algn="just" eaLnBrk="1" hangingPunct="1">
              <a:lnSpc>
                <a:spcPct val="100000"/>
              </a:lnSpc>
              <a:spcBef>
                <a:spcPts val="300"/>
              </a:spcBef>
              <a:buClr>
                <a:srgbClr val="D6631A"/>
              </a:buClr>
              <a:buSzPct val="120000"/>
              <a:buFont typeface="Wingdings" panose="05000000000000000000" pitchFamily="2" charset="2"/>
              <a:buChar char="ü"/>
            </a:pPr>
            <a:r>
              <a:rPr lang="en-US" altLang="ja-JP"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Concepts and terminologies</a:t>
            </a:r>
            <a:endParaRPr lang="en-US" altLang="ja-JP"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1" algn="just" eaLnBrk="1" hangingPunct="1">
              <a:lnSpc>
                <a:spcPct val="100000"/>
              </a:lnSpc>
              <a:spcBef>
                <a:spcPts val="300"/>
              </a:spcBef>
              <a:buClr>
                <a:srgbClr val="D6631A"/>
              </a:buClr>
              <a:buSzPct val="120000"/>
              <a:buFont typeface="Wingdings" panose="05000000000000000000" pitchFamily="2" charset="2"/>
              <a:buChar char="ü"/>
            </a:pPr>
            <a:r>
              <a:rPr lang="en-US" altLang="ja-JP" sz="1800" dirty="0">
                <a:solidFill>
                  <a:srgbClr val="000000"/>
                </a:solidFill>
                <a:latin typeface="Tahoma" panose="020B0604030504040204" pitchFamily="34" charset="0"/>
                <a:ea typeface="Tahoma" panose="020B0604030504040204" pitchFamily="34" charset="0"/>
                <a:cs typeface="Tahoma" panose="020B0604030504040204" pitchFamily="34" charset="0"/>
              </a:rPr>
              <a:t>Comparative </a:t>
            </a:r>
            <a:r>
              <a:rPr lang="en-US" altLang="ja-JP"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studies </a:t>
            </a:r>
            <a:r>
              <a:rPr lang="en-US" altLang="ja-JP" sz="1800" dirty="0">
                <a:solidFill>
                  <a:srgbClr val="000000"/>
                </a:solidFill>
                <a:latin typeface="Tahoma" panose="020B0604030504040204" pitchFamily="34" charset="0"/>
                <a:ea typeface="Tahoma" panose="020B0604030504040204" pitchFamily="34" charset="0"/>
                <a:cs typeface="Tahoma" panose="020B0604030504040204" pitchFamily="34" charset="0"/>
              </a:rPr>
              <a:t>in the European </a:t>
            </a:r>
            <a:r>
              <a:rPr lang="en-US" altLang="ja-JP"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context</a:t>
            </a:r>
            <a:endParaRPr lang="en-US" altLang="ja-JP"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1" algn="just" eaLnBrk="1" hangingPunct="1">
              <a:lnSpc>
                <a:spcPct val="100000"/>
              </a:lnSpc>
              <a:spcBef>
                <a:spcPts val="300"/>
              </a:spcBef>
              <a:buClr>
                <a:srgbClr val="D6631A"/>
              </a:buClr>
              <a:buSzPct val="120000"/>
              <a:buFont typeface="Wingdings" panose="05000000000000000000" pitchFamily="2" charset="2"/>
              <a:buChar char="ü"/>
            </a:pPr>
            <a:r>
              <a:rPr lang="en-US" altLang="ja-JP" sz="1800" dirty="0">
                <a:solidFill>
                  <a:srgbClr val="000000"/>
                </a:solidFill>
                <a:latin typeface="Tahoma" panose="020B0604030504040204" pitchFamily="34" charset="0"/>
                <a:ea typeface="Tahoma" panose="020B0604030504040204" pitchFamily="34" charset="0"/>
                <a:cs typeface="Tahoma" panose="020B0604030504040204" pitchFamily="34" charset="0"/>
              </a:rPr>
              <a:t>Impact of the </a:t>
            </a:r>
            <a:r>
              <a:rPr lang="en-US" altLang="ja-JP"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current </a:t>
            </a:r>
            <a:r>
              <a:rPr lang="en-US" altLang="ja-JP" sz="1800" dirty="0">
                <a:solidFill>
                  <a:srgbClr val="000000"/>
                </a:solidFill>
                <a:latin typeface="Tahoma" panose="020B0604030504040204" pitchFamily="34" charset="0"/>
                <a:ea typeface="Tahoma" panose="020B0604030504040204" pitchFamily="34" charset="0"/>
                <a:cs typeface="Tahoma" panose="020B0604030504040204" pitchFamily="34" charset="0"/>
              </a:rPr>
              <a:t>e</a:t>
            </a:r>
            <a:r>
              <a:rPr lang="en-US" altLang="ja-JP"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conomic </a:t>
            </a:r>
            <a:r>
              <a:rPr lang="en-US" altLang="ja-JP" sz="1800" dirty="0">
                <a:solidFill>
                  <a:srgbClr val="000000"/>
                </a:solidFill>
                <a:latin typeface="Tahoma" panose="020B0604030504040204" pitchFamily="34" charset="0"/>
                <a:ea typeface="Tahoma" panose="020B0604030504040204" pitchFamily="34" charset="0"/>
                <a:cs typeface="Tahoma" panose="020B0604030504040204" pitchFamily="34" charset="0"/>
              </a:rPr>
              <a:t>c</a:t>
            </a:r>
            <a:r>
              <a:rPr lang="en-US" altLang="ja-JP"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risis</a:t>
            </a:r>
            <a:endParaRPr lang="en-US" altLang="ja-JP"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1" algn="just" eaLnBrk="1" hangingPunct="1">
              <a:lnSpc>
                <a:spcPct val="100000"/>
              </a:lnSpc>
              <a:spcBef>
                <a:spcPts val="300"/>
              </a:spcBef>
              <a:buClr>
                <a:srgbClr val="D6631A"/>
              </a:buClr>
              <a:buSzPct val="120000"/>
              <a:buFont typeface="Wingdings" panose="05000000000000000000" pitchFamily="2" charset="2"/>
              <a:buChar char="ü"/>
            </a:pPr>
            <a:r>
              <a:rPr lang="en-US" altLang="ja-JP" sz="1800" dirty="0">
                <a:solidFill>
                  <a:srgbClr val="000000"/>
                </a:solidFill>
                <a:latin typeface="Tahoma" panose="020B0604030504040204" pitchFamily="34" charset="0"/>
                <a:ea typeface="Tahoma" panose="020B0604030504040204" pitchFamily="34" charset="0"/>
                <a:cs typeface="Tahoma" panose="020B0604030504040204" pitchFamily="34" charset="0"/>
              </a:rPr>
              <a:t>Barriers for </a:t>
            </a:r>
            <a:r>
              <a:rPr lang="en-US" altLang="ja-JP"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effective </a:t>
            </a:r>
            <a:r>
              <a:rPr lang="en-US" altLang="ja-JP" sz="1800" dirty="0">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altLang="ja-JP"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ccess </a:t>
            </a:r>
            <a:r>
              <a:rPr lang="en-US" altLang="ja-JP" sz="1800" dirty="0">
                <a:solidFill>
                  <a:srgbClr val="000000"/>
                </a:solidFill>
                <a:latin typeface="Tahoma" panose="020B0604030504040204" pitchFamily="34" charset="0"/>
                <a:ea typeface="Tahoma" panose="020B0604030504040204" pitchFamily="34" charset="0"/>
                <a:cs typeface="Tahoma" panose="020B0604030504040204" pitchFamily="34" charset="0"/>
              </a:rPr>
              <a:t>to h</a:t>
            </a:r>
            <a:r>
              <a:rPr lang="en-US" altLang="ja-JP"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ealth </a:t>
            </a:r>
            <a:r>
              <a:rPr lang="en-US" altLang="ja-JP" sz="1800" dirty="0">
                <a:solidFill>
                  <a:srgbClr val="000000"/>
                </a:solidFill>
                <a:latin typeface="Tahoma" panose="020B0604030504040204" pitchFamily="34" charset="0"/>
                <a:ea typeface="Tahoma" panose="020B0604030504040204" pitchFamily="34" charset="0"/>
                <a:cs typeface="Tahoma" panose="020B0604030504040204" pitchFamily="34" charset="0"/>
              </a:rPr>
              <a:t>c</a:t>
            </a:r>
            <a:r>
              <a:rPr lang="en-US" altLang="ja-JP"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are</a:t>
            </a:r>
            <a:endParaRPr lang="en-US" altLang="ja-JP"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1" algn="just" eaLnBrk="1" hangingPunct="1">
              <a:lnSpc>
                <a:spcPct val="100000"/>
              </a:lnSpc>
              <a:spcBef>
                <a:spcPts val="300"/>
              </a:spcBef>
              <a:buClr>
                <a:srgbClr val="D6631A"/>
              </a:buClr>
              <a:buSzPct val="120000"/>
              <a:buFont typeface="Wingdings" panose="05000000000000000000" pitchFamily="2" charset="2"/>
              <a:buChar char="ü"/>
            </a:pPr>
            <a:r>
              <a:rPr lang="en-US" altLang="es-ES" sz="1800" dirty="0">
                <a:solidFill>
                  <a:srgbClr val="000000"/>
                </a:solidFill>
                <a:latin typeface="Tahoma" panose="020B0604030504040204" pitchFamily="34" charset="0"/>
                <a:ea typeface="Tahoma" panose="020B0604030504040204" pitchFamily="34" charset="0"/>
                <a:cs typeface="Tahoma" panose="020B0604030504040204" pitchFamily="34" charset="0"/>
              </a:rPr>
              <a:t>Recommendations from </a:t>
            </a:r>
            <a:r>
              <a:rPr lang="en-US" altLang="es-ES"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comparative reports</a:t>
            </a:r>
          </a:p>
          <a:p>
            <a:pPr marL="0" indent="0" algn="just" eaLnBrk="1" hangingPunct="1">
              <a:lnSpc>
                <a:spcPct val="150000"/>
              </a:lnSpc>
              <a:spcBef>
                <a:spcPct val="0"/>
              </a:spcBef>
              <a:buClr>
                <a:srgbClr val="D6631A"/>
              </a:buClr>
              <a:buSzPct val="150000"/>
            </a:pPr>
            <a:r>
              <a:rPr lang="en-US" altLang="es-E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altLang="es-ES" sz="2000" b="1" dirty="0" smtClean="0">
                <a:solidFill>
                  <a:srgbClr val="CC6600"/>
                </a:solidFill>
                <a:latin typeface="Tahoma" panose="020B0604030504040204" pitchFamily="34" charset="0"/>
                <a:ea typeface="Tahoma" panose="020B0604030504040204" pitchFamily="34" charset="0"/>
                <a:cs typeface="Tahoma" panose="020B0604030504040204" pitchFamily="34" charset="0"/>
              </a:rPr>
              <a:t>Compulsory activity 2: </a:t>
            </a:r>
            <a:r>
              <a:rPr lang="en-US" altLang="es-ES" sz="2000" dirty="0" smtClean="0">
                <a:latin typeface="Tahoma" panose="020B0604030504040204" pitchFamily="34" charset="0"/>
                <a:ea typeface="Tahoma" panose="020B0604030504040204" pitchFamily="34" charset="0"/>
                <a:cs typeface="Tahoma" panose="020B0604030504040204" pitchFamily="34" charset="0"/>
              </a:rPr>
              <a:t>Reading</a:t>
            </a:r>
          </a:p>
          <a:p>
            <a:pPr marL="0" indent="0" algn="just" eaLnBrk="1" hangingPunct="1">
              <a:lnSpc>
                <a:spcPct val="150000"/>
              </a:lnSpc>
              <a:spcBef>
                <a:spcPct val="0"/>
              </a:spcBef>
              <a:buClr>
                <a:srgbClr val="D6631A"/>
              </a:buClr>
              <a:buSzPct val="150000"/>
            </a:pPr>
            <a:r>
              <a:rPr lang="en-US" altLang="es-ES" sz="2000" b="1" dirty="0">
                <a:solidFill>
                  <a:srgbClr val="CC6600"/>
                </a:solidFill>
                <a:latin typeface="Tahoma" panose="020B0604030504040204" pitchFamily="34" charset="0"/>
                <a:ea typeface="Tahoma" panose="020B0604030504040204" pitchFamily="34" charset="0"/>
                <a:cs typeface="Tahoma" panose="020B0604030504040204" pitchFamily="34" charset="0"/>
              </a:rPr>
              <a:t> </a:t>
            </a:r>
            <a:r>
              <a:rPr lang="en-US" altLang="es-ES" sz="2000" b="1" dirty="0" smtClean="0">
                <a:solidFill>
                  <a:srgbClr val="CC6600"/>
                </a:solidFill>
                <a:latin typeface="Tahoma" panose="020B0604030504040204" pitchFamily="34" charset="0"/>
                <a:ea typeface="Tahoma" panose="020B0604030504040204" pitchFamily="34" charset="0"/>
                <a:cs typeface="Tahoma" panose="020B0604030504040204" pitchFamily="34" charset="0"/>
              </a:rPr>
              <a:t>Compulsory activity 3: </a:t>
            </a:r>
            <a:r>
              <a:rPr lang="en-US" altLang="es-ES" sz="2000" dirty="0" smtClean="0">
                <a:latin typeface="Tahoma" panose="020B0604030504040204" pitchFamily="34" charset="0"/>
                <a:ea typeface="Tahoma" panose="020B0604030504040204" pitchFamily="34" charset="0"/>
                <a:cs typeface="Tahoma" panose="020B0604030504040204" pitchFamily="34" charset="0"/>
              </a:rPr>
              <a:t>Identifying strategies for improving access to health care for migrants in an irregular situation</a:t>
            </a:r>
          </a:p>
          <a:p>
            <a:pPr marL="0" indent="0" algn="just" eaLnBrk="1" hangingPunct="1">
              <a:lnSpc>
                <a:spcPct val="150000"/>
              </a:lnSpc>
              <a:spcBef>
                <a:spcPct val="0"/>
              </a:spcBef>
              <a:buClr>
                <a:srgbClr val="D6631A"/>
              </a:buClr>
              <a:buSzPct val="150000"/>
            </a:pPr>
            <a:r>
              <a:rPr lang="en-US" altLang="es-ES" sz="2000" b="1" dirty="0">
                <a:solidFill>
                  <a:srgbClr val="CC6600"/>
                </a:solidFill>
                <a:latin typeface="Tahoma" panose="020B0604030504040204" pitchFamily="34" charset="0"/>
                <a:ea typeface="Tahoma" panose="020B0604030504040204" pitchFamily="34" charset="0"/>
                <a:cs typeface="Tahoma" panose="020B0604030504040204" pitchFamily="34" charset="0"/>
              </a:rPr>
              <a:t> </a:t>
            </a:r>
            <a:r>
              <a:rPr lang="en-US" altLang="es-ES" sz="2000" b="1" dirty="0" smtClean="0">
                <a:solidFill>
                  <a:srgbClr val="CC6600"/>
                </a:solidFill>
                <a:latin typeface="Tahoma" panose="020B0604030504040204" pitchFamily="34" charset="0"/>
                <a:ea typeface="Tahoma" panose="020B0604030504040204" pitchFamily="34" charset="0"/>
                <a:cs typeface="Tahoma" panose="020B0604030504040204" pitchFamily="34" charset="0"/>
              </a:rPr>
              <a:t>Optional activity: </a:t>
            </a:r>
            <a:r>
              <a:rPr lang="en-US" altLang="es-ES" sz="2000" dirty="0" smtClean="0">
                <a:latin typeface="Tahoma" panose="020B0604030504040204" pitchFamily="34" charset="0"/>
                <a:ea typeface="Tahoma" panose="020B0604030504040204" pitchFamily="34" charset="0"/>
                <a:cs typeface="Tahoma" panose="020B0604030504040204" pitchFamily="34" charset="0"/>
              </a:rPr>
              <a:t>Mapping an </a:t>
            </a:r>
            <a:r>
              <a:rPr lang="en-US" altLang="es-ES" sz="2000" dirty="0" err="1" smtClean="0">
                <a:latin typeface="Tahoma" panose="020B0604030504040204" pitchFamily="34" charset="0"/>
                <a:ea typeface="Tahoma" panose="020B0604030504040204" pitchFamily="34" charset="0"/>
                <a:cs typeface="Tahoma" panose="020B0604030504040204" pitchFamily="34" charset="0"/>
              </a:rPr>
              <a:t>intersectoral</a:t>
            </a:r>
            <a:r>
              <a:rPr lang="en-US" altLang="es-ES" sz="2000" dirty="0" smtClean="0">
                <a:latin typeface="Tahoma" panose="020B0604030504040204" pitchFamily="34" charset="0"/>
                <a:ea typeface="Tahoma" panose="020B0604030504040204" pitchFamily="34" charset="0"/>
                <a:cs typeface="Tahoma" panose="020B0604030504040204" pitchFamily="34" charset="0"/>
              </a:rPr>
              <a:t> action for facilitating access to health care for migrants in an irregular situation</a:t>
            </a:r>
          </a:p>
        </p:txBody>
      </p:sp>
      <p:sp>
        <p:nvSpPr>
          <p:cNvPr id="4099" name="CuadroTexto 1"/>
          <p:cNvSpPr txBox="1">
            <a:spLocks noChangeArrowheads="1"/>
          </p:cNvSpPr>
          <p:nvPr/>
        </p:nvSpPr>
        <p:spPr bwMode="auto">
          <a:xfrm>
            <a:off x="0" y="321062"/>
            <a:ext cx="1219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Outline</a:t>
            </a:r>
            <a:r>
              <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of </a:t>
            </a:r>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the</a:t>
            </a:r>
            <a:r>
              <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session</a:t>
            </a:r>
            <a:endPar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6759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992314" y="1385888"/>
            <a:ext cx="8201025"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s-ES" altLang="es-ES" sz="1800"/>
          </a:p>
        </p:txBody>
      </p:sp>
      <p:sp>
        <p:nvSpPr>
          <p:cNvPr id="18435" name="CuadroTexto 1"/>
          <p:cNvSpPr txBox="1">
            <a:spLocks noChangeArrowheads="1"/>
          </p:cNvSpPr>
          <p:nvPr/>
        </p:nvSpPr>
        <p:spPr bwMode="auto">
          <a:xfrm>
            <a:off x="0" y="207788"/>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References</a:t>
            </a:r>
            <a:endPar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18436" name="12 CuadroTexto"/>
          <p:cNvSpPr txBox="1">
            <a:spLocks noChangeArrowheads="1"/>
          </p:cNvSpPr>
          <p:nvPr/>
        </p:nvSpPr>
        <p:spPr bwMode="auto">
          <a:xfrm>
            <a:off x="173939" y="834125"/>
            <a:ext cx="11837773" cy="68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marL="171450" indent="-171450" algn="just">
              <a:buFont typeface="Arial" panose="020B0604020202020204" pitchFamily="34" charset="0"/>
              <a:buChar char="•"/>
            </a:pPr>
            <a:r>
              <a:rPr lang="en-GB" altLang="es-ES" sz="1200" dirty="0" smtClean="0">
                <a:latin typeface="Tahoma" panose="020B0604030504040204" pitchFamily="34" charset="0"/>
                <a:ea typeface="Tahoma" panose="020B0604030504040204" pitchFamily="34" charset="0"/>
                <a:cs typeface="Tahoma" panose="020B0604030504040204" pitchFamily="34" charset="0"/>
              </a:rPr>
              <a:t>HUMA </a:t>
            </a:r>
            <a:r>
              <a:rPr lang="en-GB" altLang="es-ES" sz="1200" dirty="0">
                <a:latin typeface="Tahoma" panose="020B0604030504040204" pitchFamily="34" charset="0"/>
                <a:ea typeface="Tahoma" panose="020B0604030504040204" pitchFamily="34" charset="0"/>
                <a:cs typeface="Tahoma" panose="020B0604030504040204" pitchFamily="34" charset="0"/>
              </a:rPr>
              <a:t>Network, Health for Undocumented Migrants and Asylum Seekers, </a:t>
            </a:r>
            <a:r>
              <a:rPr lang="en-GB" altLang="es-ES" sz="1200" dirty="0" err="1">
                <a:latin typeface="Tahoma" panose="020B0604030504040204" pitchFamily="34" charset="0"/>
                <a:ea typeface="Tahoma" panose="020B0604030504040204" pitchFamily="34" charset="0"/>
                <a:cs typeface="Tahoma" panose="020B0604030504040204" pitchFamily="34" charset="0"/>
              </a:rPr>
              <a:t>Collantes</a:t>
            </a:r>
            <a:r>
              <a:rPr lang="en-GB" altLang="es-ES" sz="1200" dirty="0">
                <a:latin typeface="Tahoma" panose="020B0604030504040204" pitchFamily="34" charset="0"/>
                <a:ea typeface="Tahoma" panose="020B0604030504040204" pitchFamily="34" charset="0"/>
                <a:cs typeface="Tahoma" panose="020B0604030504040204" pitchFamily="34" charset="0"/>
              </a:rPr>
              <a:t> S. Access to Health Care for Undocumented Migrants and Asylum Seekers in 10 EU Countries. Law and Practice. Paris, Brussels, Madrid: HUMA Network, </a:t>
            </a:r>
            <a:r>
              <a:rPr lang="en-GB" altLang="es-ES" sz="1200" dirty="0" smtClean="0">
                <a:latin typeface="Tahoma" panose="020B0604030504040204" pitchFamily="34" charset="0"/>
                <a:ea typeface="Tahoma" panose="020B0604030504040204" pitchFamily="34" charset="0"/>
                <a:cs typeface="Tahoma" panose="020B0604030504040204" pitchFamily="34" charset="0"/>
              </a:rPr>
              <a:t>2009. </a:t>
            </a:r>
            <a:r>
              <a:rPr lang="en-GB" altLang="es-ES" sz="1200" u="sng" dirty="0" smtClean="0">
                <a:latin typeface="Tahoma" panose="020B0604030504040204" pitchFamily="34" charset="0"/>
                <a:ea typeface="Tahoma" panose="020B0604030504040204" pitchFamily="34" charset="0"/>
                <a:cs typeface="Tahoma" panose="020B0604030504040204" pitchFamily="34" charset="0"/>
                <a:hlinkClick r:id="rId2"/>
              </a:rPr>
              <a:t>http</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2"/>
              </a:rPr>
              <a:t>://www.episouth.org/doc/r_documents/Rapport_huma-network.pdf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t>
            </a:r>
            <a:r>
              <a:rPr lang="en-GB" altLang="es-ES" sz="1200" dirty="0" smtClean="0">
                <a:latin typeface="Tahoma" panose="020B0604030504040204" pitchFamily="34" charset="0"/>
                <a:ea typeface="Tahoma" panose="020B0604030504040204" pitchFamily="34" charset="0"/>
                <a:cs typeface="Tahoma" panose="020B0604030504040204" pitchFamily="34" charset="0"/>
              </a:rPr>
              <a:t>August 9, 2016). </a:t>
            </a:r>
            <a:endParaRPr lang="en-GB"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HUMA Network, Health for Undocumented Migrants and Asylum Seekers, </a:t>
            </a:r>
            <a:r>
              <a:rPr lang="en-GB" altLang="es-ES" sz="1200" dirty="0" err="1">
                <a:latin typeface="Tahoma" panose="020B0604030504040204" pitchFamily="34" charset="0"/>
                <a:ea typeface="Tahoma" panose="020B0604030504040204" pitchFamily="34" charset="0"/>
                <a:cs typeface="Tahoma" panose="020B0604030504040204" pitchFamily="34" charset="0"/>
              </a:rPr>
              <a:t>Collantes</a:t>
            </a:r>
            <a:r>
              <a:rPr lang="en-GB" altLang="es-ES" sz="1200" dirty="0">
                <a:latin typeface="Tahoma" panose="020B0604030504040204" pitchFamily="34" charset="0"/>
                <a:ea typeface="Tahoma" panose="020B0604030504040204" pitchFamily="34" charset="0"/>
                <a:cs typeface="Tahoma" panose="020B0604030504040204" pitchFamily="34" charset="0"/>
              </a:rPr>
              <a:t> S. Are Undocumented Migrants and Asylum Seekers Entitled to Access Health Care in the EU? A Comparative Overview in 16 Countries. Paris, Brussels, Madrid: HUMA Network, 2010. </a:t>
            </a:r>
            <a:r>
              <a:rPr lang="en-GB" altLang="es-ES" sz="1200" dirty="0" smtClean="0">
                <a:latin typeface="Tahoma" panose="020B0604030504040204" pitchFamily="34" charset="0"/>
                <a:ea typeface="Tahoma" panose="020B0604030504040204" pitchFamily="34" charset="0"/>
                <a:cs typeface="Tahoma" panose="020B0604030504040204" pitchFamily="34" charset="0"/>
              </a:rPr>
              <a:t> </a:t>
            </a:r>
            <a:r>
              <a:rPr lang="en-GB" altLang="es-ES" sz="1200" u="sng" dirty="0" smtClean="0">
                <a:latin typeface="Tahoma" panose="020B0604030504040204" pitchFamily="34" charset="0"/>
                <a:ea typeface="Tahoma" panose="020B0604030504040204" pitchFamily="34" charset="0"/>
                <a:cs typeface="Tahoma" panose="020B0604030504040204" pitchFamily="34" charset="0"/>
                <a:hlinkClick r:id="rId3"/>
              </a:rPr>
              <a:t>http</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3"/>
              </a:rPr>
              <a:t>://www.epim.info/wp-content/uploads/2011/02/HUMA-Publication-Comparative-Overview-16-Countries-2010.pdf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t>
            </a:r>
            <a:r>
              <a:rPr lang="en-GB" altLang="es-ES" sz="1200" dirty="0" smtClean="0">
                <a:latin typeface="Tahoma" panose="020B0604030504040204" pitchFamily="34" charset="0"/>
                <a:ea typeface="Tahoma" panose="020B0604030504040204" pitchFamily="34" charset="0"/>
                <a:cs typeface="Tahoma" panose="020B0604030504040204" pitchFamily="34" charset="0"/>
              </a:rPr>
              <a:t>August 9, 2016). </a:t>
            </a:r>
            <a:endParaRPr lang="en-GB"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n-US" altLang="es-ES" sz="1200" dirty="0">
                <a:latin typeface="Tahoma" panose="020B0604030504040204" pitchFamily="34" charset="0"/>
                <a:ea typeface="Tahoma" panose="020B0604030504040204" pitchFamily="34" charset="0"/>
                <a:cs typeface="Tahoma" panose="020B0604030504040204" pitchFamily="34" charset="0"/>
              </a:rPr>
              <a:t>IOM, International Organization for Migration. EQUI-Health, Fostering health provision for migrants, the Roma, and other vulnerable groups, 2015. </a:t>
            </a:r>
            <a:r>
              <a:rPr lang="en-US" altLang="es-ES" sz="1200" u="sng" dirty="0">
                <a:latin typeface="Tahoma" panose="020B0604030504040204" pitchFamily="34" charset="0"/>
                <a:ea typeface="Tahoma" panose="020B0604030504040204" pitchFamily="34" charset="0"/>
                <a:cs typeface="Tahoma" panose="020B0604030504040204" pitchFamily="34" charset="0"/>
                <a:hlinkClick r:id="rId4"/>
              </a:rPr>
              <a:t>http://equi-health.eea.iom.int/</a:t>
            </a:r>
            <a:r>
              <a:rPr lang="en-US" altLang="es-ES" sz="1200" dirty="0">
                <a:latin typeface="Tahoma" panose="020B0604030504040204" pitchFamily="34" charset="0"/>
                <a:ea typeface="Tahoma" panose="020B0604030504040204" pitchFamily="34" charset="0"/>
                <a:cs typeface="Tahoma" panose="020B0604030504040204" pitchFamily="34" charset="0"/>
              </a:rPr>
              <a:t> (retrieved: </a:t>
            </a:r>
            <a:r>
              <a:rPr lang="en-US" altLang="es-ES" sz="1200" dirty="0" smtClean="0">
                <a:latin typeface="Tahoma" panose="020B0604030504040204" pitchFamily="34" charset="0"/>
                <a:ea typeface="Tahoma" panose="020B0604030504040204" pitchFamily="34" charset="0"/>
                <a:cs typeface="Tahoma" panose="020B0604030504040204" pitchFamily="34" charset="0"/>
              </a:rPr>
              <a:t>August 9, 2016). </a:t>
            </a: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s-ES" altLang="es-ES" sz="1200" dirty="0">
                <a:latin typeface="Tahoma" panose="020B0604030504040204" pitchFamily="34" charset="0"/>
                <a:ea typeface="Tahoma" panose="020B0604030504040204" pitchFamily="34" charset="0"/>
                <a:cs typeface="Tahoma" panose="020B0604030504040204" pitchFamily="34" charset="0"/>
              </a:rPr>
              <a:t>Jefatura del Estado. Real Decreto-ley 16/2012, de 20 de abril, de medidas urgentes para garantizar la sostenibilidad del Sistema Nacional de Salud y mejorar la calidad y seguridad de sus prestaciones. BOE, Boletín Oficial del Estado Nº 98, 24 de abril de 2012. </a:t>
            </a:r>
          </a:p>
          <a:p>
            <a:pPr marL="171450" indent="-171450" algn="just">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Karl-</a:t>
            </a:r>
            <a:r>
              <a:rPr lang="en-GB" altLang="es-ES" sz="1200" dirty="0" err="1">
                <a:latin typeface="Tahoma" panose="020B0604030504040204" pitchFamily="34" charset="0"/>
                <a:ea typeface="Tahoma" panose="020B0604030504040204" pitchFamily="34" charset="0"/>
                <a:cs typeface="Tahoma" panose="020B0604030504040204" pitchFamily="34" charset="0"/>
              </a:rPr>
              <a:t>Trummer</a:t>
            </a:r>
            <a:r>
              <a:rPr lang="en-GB" altLang="es-ES" sz="1200" dirty="0">
                <a:latin typeface="Tahoma" panose="020B0604030504040204" pitchFamily="34" charset="0"/>
                <a:ea typeface="Tahoma" panose="020B0604030504040204" pitchFamily="34" charset="0"/>
                <a:cs typeface="Tahoma" panose="020B0604030504040204" pitchFamily="34" charset="0"/>
              </a:rPr>
              <a:t> U, Novak-</a:t>
            </a:r>
            <a:r>
              <a:rPr lang="en-GB" altLang="es-ES" sz="1200" dirty="0" err="1">
                <a:latin typeface="Tahoma" panose="020B0604030504040204" pitchFamily="34" charset="0"/>
                <a:ea typeface="Tahoma" panose="020B0604030504040204" pitchFamily="34" charset="0"/>
                <a:cs typeface="Tahoma" panose="020B0604030504040204" pitchFamily="34" charset="0"/>
              </a:rPr>
              <a:t>Zezula</a:t>
            </a:r>
            <a:r>
              <a:rPr lang="en-GB" altLang="es-ES" sz="1200" dirty="0">
                <a:latin typeface="Tahoma" panose="020B0604030504040204" pitchFamily="34" charset="0"/>
                <a:ea typeface="Tahoma" panose="020B0604030504040204" pitchFamily="34" charset="0"/>
                <a:cs typeface="Tahoma" panose="020B0604030504040204" pitchFamily="34" charset="0"/>
              </a:rPr>
              <a:t> S. Health Care in </a:t>
            </a:r>
            <a:r>
              <a:rPr lang="en-GB" altLang="es-ES" sz="1200" dirty="0" err="1">
                <a:latin typeface="Tahoma" panose="020B0604030504040204" pitchFamily="34" charset="0"/>
                <a:ea typeface="Tahoma" panose="020B0604030504040204" pitchFamily="34" charset="0"/>
                <a:cs typeface="Tahoma" panose="020B0604030504040204" pitchFamily="34" charset="0"/>
              </a:rPr>
              <a:t>Nowhereland</a:t>
            </a:r>
            <a:r>
              <a:rPr lang="en-GB" altLang="es-ES" sz="1200" dirty="0">
                <a:latin typeface="Tahoma" panose="020B0604030504040204" pitchFamily="34" charset="0"/>
                <a:ea typeface="Tahoma" panose="020B0604030504040204" pitchFamily="34" charset="0"/>
                <a:cs typeface="Tahoma" panose="020B0604030504040204" pitchFamily="34" charset="0"/>
              </a:rPr>
              <a:t>, Improving Services for Undocumented Migrants in the EU. Vienna: Centre for Health and Migration, 2010.</a:t>
            </a:r>
          </a:p>
          <a:p>
            <a:pPr marL="171450" indent="-171450">
              <a:buFont typeface="Arial" panose="020B0604020202020204" pitchFamily="34" charset="0"/>
              <a:buChar char="•"/>
            </a:pPr>
            <a:r>
              <a:rPr lang="fr-FR" altLang="es-ES" sz="1200" dirty="0" err="1">
                <a:latin typeface="Tahoma" panose="020B0604030504040204" pitchFamily="34" charset="0"/>
                <a:ea typeface="Tahoma" panose="020B0604030504040204" pitchFamily="34" charset="0"/>
                <a:cs typeface="Tahoma" panose="020B0604030504040204" pitchFamily="34" charset="0"/>
              </a:rPr>
              <a:t>Médicins</a:t>
            </a:r>
            <a:r>
              <a:rPr lang="fr-FR" altLang="es-ES" sz="1200" dirty="0">
                <a:latin typeface="Tahoma" panose="020B0604030504040204" pitchFamily="34" charset="0"/>
                <a:ea typeface="Tahoma" panose="020B0604030504040204" pitchFamily="34" charset="0"/>
                <a:cs typeface="Tahoma" panose="020B0604030504040204" pitchFamily="34" charset="0"/>
              </a:rPr>
              <a:t> du Monde (</a:t>
            </a:r>
            <a:r>
              <a:rPr lang="fr-FR" altLang="es-ES" sz="1200" dirty="0" err="1">
                <a:latin typeface="Tahoma" panose="020B0604030504040204" pitchFamily="34" charset="0"/>
                <a:ea typeface="Tahoma" panose="020B0604030504040204" pitchFamily="34" charset="0"/>
                <a:cs typeface="Tahoma" panose="020B0604030504040204" pitchFamily="34" charset="0"/>
              </a:rPr>
              <a:t>Doctors</a:t>
            </a:r>
            <a:r>
              <a:rPr lang="fr-FR" altLang="es-ES" sz="1200" dirty="0">
                <a:latin typeface="Tahoma" panose="020B0604030504040204" pitchFamily="34" charset="0"/>
                <a:ea typeface="Tahoma" panose="020B0604030504040204" pitchFamily="34" charset="0"/>
                <a:cs typeface="Tahoma" panose="020B0604030504040204" pitchFamily="34" charset="0"/>
              </a:rPr>
              <a:t> of the World), Chauvin D, </a:t>
            </a:r>
            <a:r>
              <a:rPr lang="fr-FR" altLang="es-ES" sz="1200" dirty="0" err="1">
                <a:latin typeface="Tahoma" panose="020B0604030504040204" pitchFamily="34" charset="0"/>
                <a:ea typeface="Tahoma" panose="020B0604030504040204" pitchFamily="34" charset="0"/>
                <a:cs typeface="Tahoma" panose="020B0604030504040204" pitchFamily="34" charset="0"/>
              </a:rPr>
              <a:t>Simonnot</a:t>
            </a:r>
            <a:r>
              <a:rPr lang="fr-FR" altLang="es-ES" sz="1200" dirty="0">
                <a:latin typeface="Tahoma" panose="020B0604030504040204" pitchFamily="34" charset="0"/>
                <a:ea typeface="Tahoma" panose="020B0604030504040204" pitchFamily="34" charset="0"/>
                <a:cs typeface="Tahoma" panose="020B0604030504040204" pitchFamily="34" charset="0"/>
              </a:rPr>
              <a:t> N, </a:t>
            </a:r>
            <a:r>
              <a:rPr lang="fr-FR" altLang="es-ES" sz="1200" dirty="0" err="1">
                <a:latin typeface="Tahoma" panose="020B0604030504040204" pitchFamily="34" charset="0"/>
                <a:ea typeface="Tahoma" panose="020B0604030504040204" pitchFamily="34" charset="0"/>
                <a:cs typeface="Tahoma" panose="020B0604030504040204" pitchFamily="34" charset="0"/>
              </a:rPr>
              <a:t>Vanbiervliet</a:t>
            </a:r>
            <a:r>
              <a:rPr lang="fr-FR" altLang="es-ES" sz="1200" dirty="0">
                <a:latin typeface="Tahoma" panose="020B0604030504040204" pitchFamily="34" charset="0"/>
                <a:ea typeface="Tahoma" panose="020B0604030504040204" pitchFamily="34" charset="0"/>
                <a:cs typeface="Tahoma" panose="020B0604030504040204" pitchFamily="34" charset="0"/>
              </a:rPr>
              <a:t> F, et al. </a:t>
            </a:r>
            <a:r>
              <a:rPr lang="en-GB" altLang="es-ES" sz="1200" dirty="0">
                <a:latin typeface="Tahoma" panose="020B0604030504040204" pitchFamily="34" charset="0"/>
                <a:ea typeface="Tahoma" panose="020B0604030504040204" pitchFamily="34" charset="0"/>
                <a:cs typeface="Tahoma" panose="020B0604030504040204" pitchFamily="34" charset="0"/>
              </a:rPr>
              <a:t>Access to Health Care in Europe in Times of Crisis and Rising Xenophobia: An Overview of the Situation of People Excluded from Health Care Systems. Paris: </a:t>
            </a:r>
            <a:r>
              <a:rPr lang="en-GB" altLang="es-ES" sz="1200" dirty="0" err="1">
                <a:latin typeface="Tahoma" panose="020B0604030504040204" pitchFamily="34" charset="0"/>
                <a:ea typeface="Tahoma" panose="020B0604030504040204" pitchFamily="34" charset="0"/>
                <a:cs typeface="Tahoma" panose="020B0604030504040204" pitchFamily="34" charset="0"/>
              </a:rPr>
              <a:t>Médicins</a:t>
            </a:r>
            <a:r>
              <a:rPr lang="en-GB" altLang="es-ES" sz="1200" dirty="0">
                <a:latin typeface="Tahoma" panose="020B0604030504040204" pitchFamily="34" charset="0"/>
                <a:ea typeface="Tahoma" panose="020B0604030504040204" pitchFamily="34" charset="0"/>
                <a:cs typeface="Tahoma" panose="020B0604030504040204" pitchFamily="34" charset="0"/>
              </a:rPr>
              <a:t> du Monde, 2013. </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5"/>
              </a:rPr>
              <a:t>http://b.3cdn.net/droftheworld/d137240498b91ca33e_jhm62yjg1.pdf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t>
            </a:r>
            <a:r>
              <a:rPr lang="en-GB" altLang="es-ES" sz="1200" dirty="0" smtClean="0">
                <a:latin typeface="Tahoma" panose="020B0604030504040204" pitchFamily="34" charset="0"/>
                <a:ea typeface="Tahoma" panose="020B0604030504040204" pitchFamily="34" charset="0"/>
                <a:cs typeface="Tahoma" panose="020B0604030504040204" pitchFamily="34" charset="0"/>
              </a:rPr>
              <a:t>August 9, 2016)</a:t>
            </a:r>
            <a:r>
              <a:rPr lang="es-ES" altLang="es-ES" sz="1200" dirty="0">
                <a:latin typeface="Tahoma" panose="020B0604030504040204" pitchFamily="34" charset="0"/>
                <a:ea typeface="Tahoma" panose="020B0604030504040204" pitchFamily="34" charset="0"/>
                <a:cs typeface="Tahoma" panose="020B0604030504040204" pitchFamily="34" charset="0"/>
              </a:rPr>
              <a:t>.</a:t>
            </a:r>
          </a:p>
          <a:p>
            <a:pPr marL="171450" indent="-171450" eaLnBrk="1" hangingPunct="1">
              <a:buFont typeface="Arial" panose="020B0604020202020204" pitchFamily="34" charset="0"/>
              <a:buChar char="•"/>
            </a:pPr>
            <a:r>
              <a:rPr lang="en-GB" altLang="es-ES" sz="1200" dirty="0" err="1">
                <a:latin typeface="Tahoma" panose="020B0604030504040204" pitchFamily="34" charset="0"/>
                <a:ea typeface="Tahoma" panose="020B0604030504040204" pitchFamily="34" charset="0"/>
                <a:cs typeface="Tahoma" panose="020B0604030504040204" pitchFamily="34" charset="0"/>
              </a:rPr>
              <a:t>Médicins</a:t>
            </a:r>
            <a:r>
              <a:rPr lang="en-GB" altLang="es-ES" sz="1200" dirty="0">
                <a:latin typeface="Tahoma" panose="020B0604030504040204" pitchFamily="34" charset="0"/>
                <a:ea typeface="Tahoma" panose="020B0604030504040204" pitchFamily="34" charset="0"/>
                <a:cs typeface="Tahoma" panose="020B0604030504040204" pitchFamily="34" charset="0"/>
              </a:rPr>
              <a:t> du Monde (Doctors of the World), Chauvin P, </a:t>
            </a:r>
            <a:r>
              <a:rPr lang="en-GB" altLang="es-ES" sz="1200" dirty="0" err="1">
                <a:latin typeface="Tahoma" panose="020B0604030504040204" pitchFamily="34" charset="0"/>
                <a:ea typeface="Tahoma" panose="020B0604030504040204" pitchFamily="34" charset="0"/>
                <a:cs typeface="Tahoma" panose="020B0604030504040204" pitchFamily="34" charset="0"/>
              </a:rPr>
              <a:t>Mestre</a:t>
            </a:r>
            <a:r>
              <a:rPr lang="en-GB" altLang="es-ES" sz="1200" dirty="0">
                <a:latin typeface="Tahoma" panose="020B0604030504040204" pitchFamily="34" charset="0"/>
                <a:ea typeface="Tahoma" panose="020B0604030504040204" pitchFamily="34" charset="0"/>
                <a:cs typeface="Tahoma" panose="020B0604030504040204" pitchFamily="34" charset="0"/>
              </a:rPr>
              <a:t> MC, </a:t>
            </a:r>
            <a:r>
              <a:rPr lang="en-GB" altLang="es-ES" sz="1200" dirty="0" err="1">
                <a:latin typeface="Tahoma" panose="020B0604030504040204" pitchFamily="34" charset="0"/>
                <a:ea typeface="Tahoma" panose="020B0604030504040204" pitchFamily="34" charset="0"/>
                <a:cs typeface="Tahoma" panose="020B0604030504040204" pitchFamily="34" charset="0"/>
              </a:rPr>
              <a:t>Simonnot</a:t>
            </a:r>
            <a:r>
              <a:rPr lang="en-GB" altLang="es-ES" sz="1200" dirty="0">
                <a:latin typeface="Tahoma" panose="020B0604030504040204" pitchFamily="34" charset="0"/>
                <a:ea typeface="Tahoma" panose="020B0604030504040204" pitchFamily="34" charset="0"/>
                <a:cs typeface="Tahoma" panose="020B0604030504040204" pitchFamily="34" charset="0"/>
              </a:rPr>
              <a:t> N. Access to Health Care for Vulnerable Groups in the European Union in 2012. An Overview of the Condition of Persons Excluded from Health Care Systems in the EU. </a:t>
            </a:r>
            <a:r>
              <a:rPr lang="fr-FR" altLang="es-ES" sz="1200" dirty="0">
                <a:latin typeface="Tahoma" panose="020B0604030504040204" pitchFamily="34" charset="0"/>
                <a:ea typeface="Tahoma" panose="020B0604030504040204" pitchFamily="34" charset="0"/>
                <a:cs typeface="Tahoma" panose="020B0604030504040204" pitchFamily="34" charset="0"/>
              </a:rPr>
              <a:t>Paris: </a:t>
            </a:r>
            <a:r>
              <a:rPr lang="fr-FR" altLang="es-ES" sz="1200" dirty="0" err="1">
                <a:latin typeface="Tahoma" panose="020B0604030504040204" pitchFamily="34" charset="0"/>
                <a:ea typeface="Tahoma" panose="020B0604030504040204" pitchFamily="34" charset="0"/>
                <a:cs typeface="Tahoma" panose="020B0604030504040204" pitchFamily="34" charset="0"/>
              </a:rPr>
              <a:t>Médicins</a:t>
            </a:r>
            <a:r>
              <a:rPr lang="fr-FR" altLang="es-ES" sz="1200" dirty="0">
                <a:latin typeface="Tahoma" panose="020B0604030504040204" pitchFamily="34" charset="0"/>
                <a:ea typeface="Tahoma" panose="020B0604030504040204" pitchFamily="34" charset="0"/>
                <a:cs typeface="Tahoma" panose="020B0604030504040204" pitchFamily="34" charset="0"/>
              </a:rPr>
              <a:t> du Monde, </a:t>
            </a:r>
            <a:r>
              <a:rPr lang="fr-FR" altLang="es-ES" sz="1200" dirty="0" smtClean="0">
                <a:latin typeface="Tahoma" panose="020B0604030504040204" pitchFamily="34" charset="0"/>
                <a:ea typeface="Tahoma" panose="020B0604030504040204" pitchFamily="34" charset="0"/>
                <a:cs typeface="Tahoma" panose="020B0604030504040204" pitchFamily="34" charset="0"/>
              </a:rPr>
              <a:t>2012. </a:t>
            </a:r>
            <a:r>
              <a:rPr lang="fr-FR" altLang="es-ES" sz="1200" u="sng" dirty="0" smtClean="0">
                <a:latin typeface="Tahoma" panose="020B0604030504040204" pitchFamily="34" charset="0"/>
                <a:ea typeface="Tahoma" panose="020B0604030504040204" pitchFamily="34" charset="0"/>
                <a:cs typeface="Tahoma" panose="020B0604030504040204" pitchFamily="34" charset="0"/>
                <a:hlinkClick r:id="rId6"/>
              </a:rPr>
              <a:t>http</a:t>
            </a:r>
            <a:r>
              <a:rPr lang="fr-FR" altLang="es-ES" sz="1200" u="sng" dirty="0">
                <a:latin typeface="Tahoma" panose="020B0604030504040204" pitchFamily="34" charset="0"/>
                <a:ea typeface="Tahoma" panose="020B0604030504040204" pitchFamily="34" charset="0"/>
                <a:cs typeface="Tahoma" panose="020B0604030504040204" pitchFamily="34" charset="0"/>
                <a:hlinkClick r:id="rId6"/>
              </a:rPr>
              <a:t>://www.doktersvandewereld.be/sites/www.doktersvandewereld.be/files/publicatie/attachments/eu_vulnerable_groups_2012_mdm.pdf</a:t>
            </a:r>
            <a:r>
              <a:rPr lang="fr-FR" altLang="es-ES" sz="1200" dirty="0">
                <a:latin typeface="Tahoma" panose="020B0604030504040204" pitchFamily="34" charset="0"/>
                <a:ea typeface="Tahoma" panose="020B0604030504040204" pitchFamily="34" charset="0"/>
                <a:cs typeface="Tahoma" panose="020B0604030504040204" pitchFamily="34" charset="0"/>
              </a:rPr>
              <a:t> (</a:t>
            </a:r>
            <a:r>
              <a:rPr lang="fr-FR" altLang="es-ES" sz="1200" dirty="0" err="1">
                <a:latin typeface="Tahoma" panose="020B0604030504040204" pitchFamily="34" charset="0"/>
                <a:ea typeface="Tahoma" panose="020B0604030504040204" pitchFamily="34" charset="0"/>
                <a:cs typeface="Tahoma" panose="020B0604030504040204" pitchFamily="34" charset="0"/>
              </a:rPr>
              <a:t>retrieved</a:t>
            </a:r>
            <a:r>
              <a:rPr lang="fr-FR" altLang="es-ES" sz="1200" dirty="0">
                <a:latin typeface="Tahoma" panose="020B0604030504040204" pitchFamily="34" charset="0"/>
                <a:ea typeface="Tahoma" panose="020B0604030504040204" pitchFamily="34" charset="0"/>
                <a:cs typeface="Tahoma" panose="020B0604030504040204" pitchFamily="34" charset="0"/>
              </a:rPr>
              <a:t>: </a:t>
            </a:r>
            <a:r>
              <a:rPr lang="fr-FR" altLang="es-ES" sz="1200" dirty="0" smtClean="0">
                <a:latin typeface="Tahoma" panose="020B0604030504040204" pitchFamily="34" charset="0"/>
                <a:ea typeface="Tahoma" panose="020B0604030504040204" pitchFamily="34" charset="0"/>
                <a:cs typeface="Tahoma" panose="020B0604030504040204" pitchFamily="34" charset="0"/>
              </a:rPr>
              <a:t>August 9, 2016)</a:t>
            </a:r>
            <a:r>
              <a:rPr lang="es-ES" altLang="es-ES" sz="1200" dirty="0">
                <a:latin typeface="Tahoma" panose="020B0604030504040204" pitchFamily="34" charset="0"/>
                <a:ea typeface="Tahoma" panose="020B0604030504040204" pitchFamily="34" charset="0"/>
                <a:cs typeface="Tahoma" panose="020B0604030504040204" pitchFamily="34" charset="0"/>
              </a:rPr>
              <a:t>. </a:t>
            </a:r>
          </a:p>
          <a:p>
            <a:pPr marL="171450" indent="-171450" algn="just" eaLnBrk="1" hangingPunct="1">
              <a:buFont typeface="Arial" panose="020B0604020202020204" pitchFamily="34" charset="0"/>
              <a:buChar char="•"/>
            </a:pPr>
            <a:r>
              <a:rPr lang="en-GB" altLang="es-ES" sz="1200" dirty="0" err="1">
                <a:latin typeface="Tahoma" panose="020B0604030504040204" pitchFamily="34" charset="0"/>
                <a:ea typeface="Tahoma" panose="020B0604030504040204" pitchFamily="34" charset="0"/>
                <a:cs typeface="Tahoma" panose="020B0604030504040204" pitchFamily="34" charset="0"/>
              </a:rPr>
              <a:t>Médicins</a:t>
            </a:r>
            <a:r>
              <a:rPr lang="en-GB" altLang="es-ES" sz="1200" dirty="0">
                <a:latin typeface="Tahoma" panose="020B0604030504040204" pitchFamily="34" charset="0"/>
                <a:ea typeface="Tahoma" panose="020B0604030504040204" pitchFamily="34" charset="0"/>
                <a:cs typeface="Tahoma" panose="020B0604030504040204" pitchFamily="34" charset="0"/>
              </a:rPr>
              <a:t> du Monde (Doctors of the World), European Observatory on Access to Health Care, Chauvin P, </a:t>
            </a:r>
            <a:r>
              <a:rPr lang="en-GB" altLang="es-ES" sz="1200" dirty="0" err="1">
                <a:latin typeface="Tahoma" panose="020B0604030504040204" pitchFamily="34" charset="0"/>
                <a:ea typeface="Tahoma" panose="020B0604030504040204" pitchFamily="34" charset="0"/>
                <a:cs typeface="Tahoma" panose="020B0604030504040204" pitchFamily="34" charset="0"/>
              </a:rPr>
              <a:t>Parizot</a:t>
            </a:r>
            <a:r>
              <a:rPr lang="en-GB" altLang="es-ES" sz="1200" dirty="0">
                <a:latin typeface="Tahoma" panose="020B0604030504040204" pitchFamily="34" charset="0"/>
                <a:ea typeface="Tahoma" panose="020B0604030504040204" pitchFamily="34" charset="0"/>
                <a:cs typeface="Tahoma" panose="020B0604030504040204" pitchFamily="34" charset="0"/>
              </a:rPr>
              <a:t> I, </a:t>
            </a:r>
            <a:r>
              <a:rPr lang="en-GB" altLang="es-ES" sz="1200" dirty="0" err="1">
                <a:latin typeface="Tahoma" panose="020B0604030504040204" pitchFamily="34" charset="0"/>
                <a:ea typeface="Tahoma" panose="020B0604030504040204" pitchFamily="34" charset="0"/>
                <a:cs typeface="Tahoma" panose="020B0604030504040204" pitchFamily="34" charset="0"/>
              </a:rPr>
              <a:t>Simonnot</a:t>
            </a:r>
            <a:r>
              <a:rPr lang="en-GB" altLang="es-ES" sz="1200" dirty="0">
                <a:latin typeface="Tahoma" panose="020B0604030504040204" pitchFamily="34" charset="0"/>
                <a:ea typeface="Tahoma" panose="020B0604030504040204" pitchFamily="34" charset="0"/>
                <a:cs typeface="Tahoma" panose="020B0604030504040204" pitchFamily="34" charset="0"/>
              </a:rPr>
              <a:t> N. Access to Health Care for Undocumented Migrants in 11 European Countries. Paris: </a:t>
            </a:r>
            <a:r>
              <a:rPr lang="en-GB" altLang="es-ES" sz="1200" dirty="0" err="1">
                <a:latin typeface="Tahoma" panose="020B0604030504040204" pitchFamily="34" charset="0"/>
                <a:ea typeface="Tahoma" panose="020B0604030504040204" pitchFamily="34" charset="0"/>
                <a:cs typeface="Tahoma" panose="020B0604030504040204" pitchFamily="34" charset="0"/>
              </a:rPr>
              <a:t>Médicins</a:t>
            </a:r>
            <a:r>
              <a:rPr lang="en-GB" altLang="es-ES" sz="1200" dirty="0">
                <a:latin typeface="Tahoma" panose="020B0604030504040204" pitchFamily="34" charset="0"/>
                <a:ea typeface="Tahoma" panose="020B0604030504040204" pitchFamily="34" charset="0"/>
                <a:cs typeface="Tahoma" panose="020B0604030504040204" pitchFamily="34" charset="0"/>
              </a:rPr>
              <a:t> du Monde, 2009. </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7" invalidUrl="http://mdmgreece.gr/attachments/283_huma en.pdf"/>
              </a:rPr>
              <a:t>http://mdmgreece.gr/attachments/283_huma%20en.pdf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t>
            </a:r>
            <a:r>
              <a:rPr lang="en-GB" altLang="es-ES" sz="1200" dirty="0" smtClean="0">
                <a:latin typeface="Tahoma" panose="020B0604030504040204" pitchFamily="34" charset="0"/>
                <a:ea typeface="Tahoma" panose="020B0604030504040204" pitchFamily="34" charset="0"/>
                <a:cs typeface="Tahoma" panose="020B0604030504040204" pitchFamily="34" charset="0"/>
              </a:rPr>
              <a:t>August 9, 2016). Mock-Muñoz </a:t>
            </a:r>
            <a:r>
              <a:rPr lang="en-GB" altLang="es-ES" sz="1200" dirty="0">
                <a:latin typeface="Tahoma" panose="020B0604030504040204" pitchFamily="34" charset="0"/>
                <a:ea typeface="Tahoma" panose="020B0604030504040204" pitchFamily="34" charset="0"/>
                <a:cs typeface="Tahoma" panose="020B0604030504040204" pitchFamily="34" charset="0"/>
              </a:rPr>
              <a:t>de Luna C, </a:t>
            </a:r>
            <a:r>
              <a:rPr lang="en-GB" altLang="es-ES" sz="1200" dirty="0" err="1">
                <a:latin typeface="Tahoma" panose="020B0604030504040204" pitchFamily="34" charset="0"/>
                <a:ea typeface="Tahoma" panose="020B0604030504040204" pitchFamily="34" charset="0"/>
                <a:cs typeface="Tahoma" panose="020B0604030504040204" pitchFamily="34" charset="0"/>
              </a:rPr>
              <a:t>Ingleby</a:t>
            </a:r>
            <a:r>
              <a:rPr lang="en-GB" altLang="es-ES" sz="1200" dirty="0">
                <a:latin typeface="Tahoma" panose="020B0604030504040204" pitchFamily="34" charset="0"/>
                <a:ea typeface="Tahoma" panose="020B0604030504040204" pitchFamily="34" charset="0"/>
                <a:cs typeface="Tahoma" panose="020B0604030504040204" pitchFamily="34" charset="0"/>
              </a:rPr>
              <a:t> D, </a:t>
            </a:r>
            <a:r>
              <a:rPr lang="en-GB" altLang="es-ES" sz="1200" dirty="0" err="1">
                <a:latin typeface="Tahoma" panose="020B0604030504040204" pitchFamily="34" charset="0"/>
                <a:ea typeface="Tahoma" panose="020B0604030504040204" pitchFamily="34" charset="0"/>
                <a:cs typeface="Tahoma" panose="020B0604030504040204" pitchFamily="34" charset="0"/>
              </a:rPr>
              <a:t>Graval</a:t>
            </a:r>
            <a:r>
              <a:rPr lang="en-GB" altLang="es-ES" sz="1200" dirty="0">
                <a:latin typeface="Tahoma" panose="020B0604030504040204" pitchFamily="34" charset="0"/>
                <a:ea typeface="Tahoma" panose="020B0604030504040204" pitchFamily="34" charset="0"/>
                <a:cs typeface="Tahoma" panose="020B0604030504040204" pitchFamily="34" charset="0"/>
              </a:rPr>
              <a:t> E, Krasnik A. Synthesis Report. MEM-TP, Training packages for health professionals to improve access and quality of health services for migrants and ethnic minorities, including the Roma. Granada, Copenhagen: Andalusian School of Public Health, University of Copenhagen, </a:t>
            </a:r>
            <a:r>
              <a:rPr lang="en-GB" altLang="es-ES" sz="1200" dirty="0" smtClean="0">
                <a:latin typeface="Tahoma" panose="020B0604030504040204" pitchFamily="34" charset="0"/>
                <a:ea typeface="Tahoma" panose="020B0604030504040204" pitchFamily="34" charset="0"/>
                <a:cs typeface="Tahoma" panose="020B0604030504040204" pitchFamily="34" charset="0"/>
              </a:rPr>
              <a:t>2015.</a:t>
            </a:r>
            <a:r>
              <a:rPr lang="es-ES" altLang="es-ES" sz="1200" dirty="0" smtClean="0">
                <a:latin typeface="Tahoma" panose="020B0604030504040204" pitchFamily="34" charset="0"/>
                <a:ea typeface="Tahoma" panose="020B0604030504040204" pitchFamily="34" charset="0"/>
                <a:cs typeface="Tahoma" panose="020B0604030504040204" pitchFamily="34" charset="0"/>
              </a:rPr>
              <a:t> </a:t>
            </a:r>
            <a:r>
              <a:rPr lang="en-GB" altLang="es-ES" sz="1200" u="sng" dirty="0" smtClean="0">
                <a:latin typeface="Tahoma" panose="020B0604030504040204" pitchFamily="34" charset="0"/>
                <a:ea typeface="Tahoma" panose="020B0604030504040204" pitchFamily="34" charset="0"/>
                <a:cs typeface="Tahoma" panose="020B0604030504040204" pitchFamily="34" charset="0"/>
                <a:hlinkClick r:id="rId8"/>
              </a:rPr>
              <a:t>http</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8"/>
              </a:rPr>
              <a:t>://www.mem-tp.org/pluginfile.php/619/mod_resource/content/1/MEM-TP_Synthesis_Report.pdf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August 9, 2016). </a:t>
            </a:r>
            <a:r>
              <a:rPr lang="en-GB" altLang="es-ES" sz="1200" dirty="0" err="1" smtClean="0">
                <a:latin typeface="Tahoma" panose="020B0604030504040204" pitchFamily="34" charset="0"/>
                <a:ea typeface="Tahoma" panose="020B0604030504040204" pitchFamily="34" charset="0"/>
                <a:cs typeface="Tahoma" panose="020B0604030504040204" pitchFamily="34" charset="0"/>
              </a:rPr>
              <a:t>Morehouse</a:t>
            </a:r>
            <a:r>
              <a:rPr lang="en-GB" altLang="es-ES" sz="1200" dirty="0" smtClean="0">
                <a:latin typeface="Tahoma" panose="020B0604030504040204" pitchFamily="34" charset="0"/>
                <a:ea typeface="Tahoma" panose="020B0604030504040204" pitchFamily="34" charset="0"/>
                <a:cs typeface="Tahoma" panose="020B0604030504040204" pitchFamily="34" charset="0"/>
              </a:rPr>
              <a:t> </a:t>
            </a:r>
            <a:r>
              <a:rPr lang="en-GB" altLang="es-ES" sz="1200" dirty="0">
                <a:latin typeface="Tahoma" panose="020B0604030504040204" pitchFamily="34" charset="0"/>
                <a:ea typeface="Tahoma" panose="020B0604030504040204" pitchFamily="34" charset="0"/>
                <a:cs typeface="Tahoma" panose="020B0604030504040204" pitchFamily="34" charset="0"/>
              </a:rPr>
              <a:t>C, </a:t>
            </a:r>
            <a:r>
              <a:rPr lang="en-GB" altLang="es-ES" sz="1200" dirty="0" err="1">
                <a:latin typeface="Tahoma" panose="020B0604030504040204" pitchFamily="34" charset="0"/>
                <a:ea typeface="Tahoma" panose="020B0604030504040204" pitchFamily="34" charset="0"/>
                <a:cs typeface="Tahoma" panose="020B0604030504040204" pitchFamily="34" charset="0"/>
              </a:rPr>
              <a:t>Blomfield</a:t>
            </a:r>
            <a:r>
              <a:rPr lang="en-GB" altLang="es-ES" sz="1200" dirty="0">
                <a:latin typeface="Tahoma" panose="020B0604030504040204" pitchFamily="34" charset="0"/>
                <a:ea typeface="Tahoma" panose="020B0604030504040204" pitchFamily="34" charset="0"/>
                <a:cs typeface="Tahoma" panose="020B0604030504040204" pitchFamily="34" charset="0"/>
              </a:rPr>
              <a:t> M. Irregular Migration in Europe. Washington DC: Migration Policy Institute, </a:t>
            </a:r>
            <a:r>
              <a:rPr lang="en-GB" altLang="es-ES" sz="1200" dirty="0" smtClean="0">
                <a:latin typeface="Tahoma" panose="020B0604030504040204" pitchFamily="34" charset="0"/>
                <a:ea typeface="Tahoma" panose="020B0604030504040204" pitchFamily="34" charset="0"/>
                <a:cs typeface="Tahoma" panose="020B0604030504040204" pitchFamily="34" charset="0"/>
              </a:rPr>
              <a:t>2011. </a:t>
            </a:r>
            <a:r>
              <a:rPr lang="en-GB" altLang="es-ES" sz="1200" u="sng" dirty="0" smtClean="0">
                <a:latin typeface="Tahoma" panose="020B0604030504040204" pitchFamily="34" charset="0"/>
                <a:ea typeface="Tahoma" panose="020B0604030504040204" pitchFamily="34" charset="0"/>
                <a:cs typeface="Tahoma" panose="020B0604030504040204" pitchFamily="34" charset="0"/>
                <a:hlinkClick r:id="rId9"/>
              </a:rPr>
              <a:t>http</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9"/>
              </a:rPr>
              <a:t>://www.migrationpolicy.org/research/TCM-irregular-migration-europe</a:t>
            </a:r>
            <a:r>
              <a:rPr lang="en-GB" altLang="es-ES" sz="1200" dirty="0">
                <a:latin typeface="Tahoma" panose="020B0604030504040204" pitchFamily="34" charset="0"/>
                <a:ea typeface="Tahoma" panose="020B0604030504040204" pitchFamily="34" charset="0"/>
                <a:cs typeface="Tahoma" panose="020B0604030504040204" pitchFamily="34" charset="0"/>
              </a:rPr>
              <a:t> (retrieved: August 9, 2016). </a:t>
            </a:r>
          </a:p>
          <a:p>
            <a:pPr marL="171450" indent="-171450" algn="just">
              <a:buFont typeface="Arial" panose="020B0604020202020204" pitchFamily="34" charset="0"/>
              <a:buChar char="•"/>
            </a:pPr>
            <a:r>
              <a:rPr lang="en-US" altLang="es-ES" sz="1200" dirty="0" err="1">
                <a:latin typeface="Tahoma" panose="020B0604030504040204" pitchFamily="34" charset="0"/>
                <a:ea typeface="Tahoma" panose="020B0604030504040204" pitchFamily="34" charset="0"/>
                <a:cs typeface="Tahoma" panose="020B0604030504040204" pitchFamily="34" charset="0"/>
              </a:rPr>
              <a:t>Petrova</a:t>
            </a:r>
            <a:r>
              <a:rPr lang="en-US" altLang="es-ES" sz="1200" dirty="0">
                <a:latin typeface="Tahoma" panose="020B0604030504040204" pitchFamily="34" charset="0"/>
                <a:ea typeface="Tahoma" panose="020B0604030504040204" pitchFamily="34" charset="0"/>
                <a:cs typeface="Tahoma" panose="020B0604030504040204" pitchFamily="34" charset="0"/>
              </a:rPr>
              <a:t>-Benedict R, </a:t>
            </a:r>
            <a:r>
              <a:rPr lang="en-US" altLang="es-ES" sz="1200" dirty="0" err="1">
                <a:latin typeface="Tahoma" panose="020B0604030504040204" pitchFamily="34" charset="0"/>
                <a:ea typeface="Tahoma" panose="020B0604030504040204" pitchFamily="34" charset="0"/>
                <a:cs typeface="Tahoma" panose="020B0604030504040204" pitchFamily="34" charset="0"/>
              </a:rPr>
              <a:t>Samuilova</a:t>
            </a:r>
            <a:r>
              <a:rPr lang="en-US" altLang="es-ES" sz="1200" dirty="0">
                <a:latin typeface="Tahoma" panose="020B0604030504040204" pitchFamily="34" charset="0"/>
                <a:ea typeface="Tahoma" panose="020B0604030504040204" pitchFamily="34" charset="0"/>
                <a:cs typeface="Tahoma" panose="020B0604030504040204" pitchFamily="34" charset="0"/>
              </a:rPr>
              <a:t> M. Guidelines for Border Management and Detention Procedures Involving Migrants: A Public Health Perspective. PHBLM Project. Increasing Public Health Safety alongside the New Eastern European Border Line. Brussels: IOM, International Organization for Migration, 2010. </a:t>
            </a:r>
            <a:r>
              <a:rPr lang="en-US" altLang="es-ES" sz="1200" u="sng" dirty="0">
                <a:latin typeface="Tahoma" panose="020B0604030504040204" pitchFamily="34" charset="0"/>
                <a:ea typeface="Tahoma" panose="020B0604030504040204" pitchFamily="34" charset="0"/>
                <a:cs typeface="Tahoma" panose="020B0604030504040204" pitchFamily="34" charset="0"/>
                <a:hlinkClick r:id="rId10"/>
              </a:rPr>
              <a:t>http://www.iom.int/jahia/webdav/shared/shared/mainsite/activities/health/Guidelines-Border-Management-and-Detention-Procedures-Public-Health-Perspective.pdf</a:t>
            </a:r>
            <a:r>
              <a:rPr lang="en-US" altLang="es-ES" sz="1200" dirty="0">
                <a:latin typeface="Tahoma" panose="020B0604030504040204" pitchFamily="34" charset="0"/>
                <a:ea typeface="Tahoma" panose="020B0604030504040204" pitchFamily="34" charset="0"/>
                <a:cs typeface="Tahoma" panose="020B0604030504040204" pitchFamily="34" charset="0"/>
              </a:rPr>
              <a:t> (retrieved: August 9, 2016).</a:t>
            </a: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eaLnBrk="1" hangingPunct="1">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PICUM, Platform for International Cooperation on Undocumented Migrants. Why ‘Undocumented’ or ‘Irregular’? Brussels: PICUM, </a:t>
            </a:r>
            <a:r>
              <a:rPr lang="en-GB" altLang="es-ES" sz="1200" dirty="0" err="1">
                <a:latin typeface="Tahoma" panose="020B0604030504040204" pitchFamily="34" charset="0"/>
                <a:ea typeface="Tahoma" panose="020B0604030504040204" pitchFamily="34" charset="0"/>
                <a:cs typeface="Tahoma" panose="020B0604030504040204" pitchFamily="34" charset="0"/>
              </a:rPr>
              <a:t>s.a.</a:t>
            </a:r>
            <a:r>
              <a:rPr lang="en-GB" altLang="es-ES" sz="1200" dirty="0">
                <a:latin typeface="Tahoma" panose="020B0604030504040204" pitchFamily="34" charset="0"/>
                <a:ea typeface="Tahoma" panose="020B0604030504040204" pitchFamily="34" charset="0"/>
                <a:cs typeface="Tahoma" panose="020B0604030504040204" pitchFamily="34" charset="0"/>
              </a:rPr>
              <a:t> </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11"/>
              </a:rPr>
              <a:t>http://picum.org/picum.org/uploads/file_/TerminologyLeaflet_reprint_FINAL.pdf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August 9, 2016). </a:t>
            </a:r>
            <a:endParaRPr lang="en-GB" altLang="es-ES"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PICUM, Platform for International Cooperation on Undocumented Migrants, </a:t>
            </a:r>
            <a:r>
              <a:rPr lang="en-GB" altLang="es-ES" sz="1200" dirty="0" err="1">
                <a:latin typeface="Tahoma" panose="020B0604030504040204" pitchFamily="34" charset="0"/>
                <a:ea typeface="Tahoma" panose="020B0604030504040204" pitchFamily="34" charset="0"/>
                <a:cs typeface="Tahoma" panose="020B0604030504040204" pitchFamily="34" charset="0"/>
              </a:rPr>
              <a:t>Bicocchi</a:t>
            </a:r>
            <a:r>
              <a:rPr lang="en-GB" altLang="es-ES" sz="1200" dirty="0">
                <a:latin typeface="Tahoma" panose="020B0604030504040204" pitchFamily="34" charset="0"/>
                <a:ea typeface="Tahoma" panose="020B0604030504040204" pitchFamily="34" charset="0"/>
                <a:cs typeface="Tahoma" panose="020B0604030504040204" pitchFamily="34" charset="0"/>
              </a:rPr>
              <a:t> L, </a:t>
            </a:r>
            <a:r>
              <a:rPr lang="en-GB" altLang="es-ES" sz="1200" dirty="0" err="1">
                <a:latin typeface="Tahoma" panose="020B0604030504040204" pitchFamily="34" charset="0"/>
                <a:ea typeface="Tahoma" panose="020B0604030504040204" pitchFamily="34" charset="0"/>
                <a:cs typeface="Tahoma" panose="020B0604030504040204" pitchFamily="34" charset="0"/>
              </a:rPr>
              <a:t>LeVoy</a:t>
            </a:r>
            <a:r>
              <a:rPr lang="en-GB" altLang="es-ES" sz="1200" dirty="0">
                <a:latin typeface="Tahoma" panose="020B0604030504040204" pitchFamily="34" charset="0"/>
                <a:ea typeface="Tahoma" panose="020B0604030504040204" pitchFamily="34" charset="0"/>
                <a:cs typeface="Tahoma" panose="020B0604030504040204" pitchFamily="34" charset="0"/>
              </a:rPr>
              <a:t> M. Undocumented Children in Europe: Invisible Victims of Immigration Restrictions. Brussels: PICUM, 2009. </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12" invalidUrl="http://picum.org/picum.org/uploads/publication/Undocumented Children in Europe EN.pdf"/>
              </a:rPr>
              <a:t>http://picum.org/picum.org/uploads/publication/Undocumented%20Children%20in%20Europe%20EN.pdf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August 9, 2016)</a:t>
            </a:r>
            <a:r>
              <a:rPr lang="es-ES" altLang="es-ES" sz="1200" dirty="0">
                <a:latin typeface="Tahoma" panose="020B0604030504040204" pitchFamily="34" charset="0"/>
                <a:ea typeface="Tahoma" panose="020B0604030504040204" pitchFamily="34" charset="0"/>
                <a:cs typeface="Tahoma" panose="020B0604030504040204" pitchFamily="34" charset="0"/>
              </a:rPr>
              <a:t>. </a:t>
            </a:r>
          </a:p>
          <a:p>
            <a:pPr marL="171450" indent="-171450" algn="just" eaLnBrk="1" hangingPunct="1">
              <a:buFont typeface="Arial" panose="020B0604020202020204" pitchFamily="34" charset="0"/>
              <a:buChar char="•"/>
            </a:pPr>
            <a:endParaRPr lang="en-GB"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eaLnBrk="1" hangingPunct="1">
              <a:buFont typeface="Arial" panose="020B0604020202020204" pitchFamily="34" charset="0"/>
              <a:buChar char="•"/>
            </a:pP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endParaRPr lang="es-ES" altLang="es-ES" sz="1400" dirty="0">
              <a:latin typeface="Arial Narrow" panose="020B0606020202030204" pitchFamily="34" charset="0"/>
            </a:endParaRPr>
          </a:p>
          <a:p>
            <a:pPr marL="342900" indent="-342900" algn="ctr" eaLnBrk="1" hangingPunct="1">
              <a:buFont typeface="Arial" panose="020B0604020202020204" pitchFamily="34" charset="0"/>
              <a:buChar char="•"/>
            </a:pPr>
            <a:endParaRPr lang="es-ES_tradnl" altLang="es-ES" b="1" dirty="0">
              <a:latin typeface="Arial Narrow" panose="020B0606020202030204" pitchFamily="34" charset="0"/>
            </a:endParaRPr>
          </a:p>
        </p:txBody>
      </p:sp>
    </p:spTree>
    <p:extLst>
      <p:ext uri="{BB962C8B-B14F-4D97-AF65-F5344CB8AC3E}">
        <p14:creationId xmlns:p14="http://schemas.microsoft.com/office/powerpoint/2010/main" val="2628315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1992314" y="1385888"/>
            <a:ext cx="8201025"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s-ES" altLang="es-ES" sz="1800"/>
          </a:p>
        </p:txBody>
      </p:sp>
      <p:sp>
        <p:nvSpPr>
          <p:cNvPr id="19460" name="Rectángulo 1"/>
          <p:cNvSpPr>
            <a:spLocks noChangeArrowheads="1"/>
          </p:cNvSpPr>
          <p:nvPr/>
        </p:nvSpPr>
        <p:spPr bwMode="auto">
          <a:xfrm>
            <a:off x="112155" y="1052097"/>
            <a:ext cx="11846011"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marL="171450" indent="-171450" eaLnBrk="1" hangingPunct="1">
              <a:buFont typeface="Arial" panose="020B0604020202020204" pitchFamily="34" charset="0"/>
              <a:buChar char="•"/>
            </a:pPr>
            <a:r>
              <a:rPr lang="en-GB" altLang="es-ES" sz="1200" dirty="0" smtClean="0">
                <a:latin typeface="Tahoma" panose="020B0604030504040204" pitchFamily="34" charset="0"/>
                <a:ea typeface="Tahoma" panose="020B0604030504040204" pitchFamily="34" charset="0"/>
                <a:cs typeface="Tahoma" panose="020B0604030504040204" pitchFamily="34" charset="0"/>
              </a:rPr>
              <a:t>PICUM</a:t>
            </a:r>
            <a:r>
              <a:rPr lang="en-GB" altLang="es-ES" sz="1200" dirty="0">
                <a:latin typeface="Tahoma" panose="020B0604030504040204" pitchFamily="34" charset="0"/>
                <a:ea typeface="Tahoma" panose="020B0604030504040204" pitchFamily="34" charset="0"/>
                <a:cs typeface="Tahoma" panose="020B0604030504040204" pitchFamily="34" charset="0"/>
              </a:rPr>
              <a:t>, Platform for International Cooperation on Undocumented Migrants. PICUM’s Main Concerns about the Fundamental Rights of Undocumented Migrants in Europe. Brussels: PICUM, 2010. </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2" invalidUrl="http://picum.org/picum.org/uploads/publication/Annual Concerns 2010 EN.pdf"/>
              </a:rPr>
              <a:t>http://picum.org/picum.org/uploads/publication/Annual%20Concerns%202010%20EN.pdf</a:t>
            </a:r>
            <a:r>
              <a:rPr lang="en-GB" altLang="es-ES" sz="1200" u="sng" dirty="0">
                <a:latin typeface="Tahoma" panose="020B0604030504040204" pitchFamily="34" charset="0"/>
                <a:ea typeface="Tahoma" panose="020B0604030504040204" pitchFamily="34" charset="0"/>
                <a:cs typeface="Tahoma" panose="020B0604030504040204" pitchFamily="34" charset="0"/>
              </a:rPr>
              <a:t> </a:t>
            </a:r>
            <a:r>
              <a:rPr lang="en-GB" altLang="es-ES" sz="1200" dirty="0">
                <a:latin typeface="Tahoma" panose="020B0604030504040204" pitchFamily="34" charset="0"/>
                <a:ea typeface="Tahoma" panose="020B0604030504040204" pitchFamily="34" charset="0"/>
                <a:cs typeface="Tahoma" panose="020B0604030504040204" pitchFamily="34" charset="0"/>
              </a:rPr>
              <a:t>(retrieved: </a:t>
            </a:r>
            <a:r>
              <a:rPr lang="en-GB" altLang="es-ES" sz="1200" dirty="0" smtClean="0">
                <a:latin typeface="Tahoma" panose="020B0604030504040204" pitchFamily="34" charset="0"/>
                <a:ea typeface="Tahoma" panose="020B0604030504040204" pitchFamily="34" charset="0"/>
                <a:cs typeface="Tahoma" panose="020B0604030504040204" pitchFamily="34" charset="0"/>
              </a:rPr>
              <a:t>August 9, 2016)</a:t>
            </a:r>
            <a:r>
              <a:rPr lang="es-ES" altLang="es-ES" sz="1200" dirty="0">
                <a:latin typeface="Tahoma" panose="020B0604030504040204" pitchFamily="34" charset="0"/>
                <a:ea typeface="Tahoma" panose="020B0604030504040204" pitchFamily="34" charset="0"/>
                <a:cs typeface="Tahoma" panose="020B0604030504040204" pitchFamily="34" charset="0"/>
              </a:rPr>
              <a:t>. </a:t>
            </a:r>
            <a:endParaRPr lang="en-GB"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eaLnBrk="1" hangingPunct="1">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PICUM, Platform for International Cooperation on Undocumented Migrants, </a:t>
            </a:r>
            <a:r>
              <a:rPr lang="en-GB" altLang="es-ES" sz="1200" dirty="0" err="1">
                <a:latin typeface="Tahoma" panose="020B0604030504040204" pitchFamily="34" charset="0"/>
                <a:ea typeface="Tahoma" panose="020B0604030504040204" pitchFamily="34" charset="0"/>
                <a:cs typeface="Tahoma" panose="020B0604030504040204" pitchFamily="34" charset="0"/>
              </a:rPr>
              <a:t>Geddie</a:t>
            </a:r>
            <a:r>
              <a:rPr lang="en-GB" altLang="es-ES" sz="1200" dirty="0">
                <a:latin typeface="Tahoma" panose="020B0604030504040204" pitchFamily="34" charset="0"/>
                <a:ea typeface="Tahoma" panose="020B0604030504040204" pitchFamily="34" charset="0"/>
                <a:cs typeface="Tahoma" panose="020B0604030504040204" pitchFamily="34" charset="0"/>
              </a:rPr>
              <a:t> E, </a:t>
            </a:r>
            <a:r>
              <a:rPr lang="en-GB" altLang="es-ES" sz="1200" dirty="0" err="1">
                <a:latin typeface="Tahoma" panose="020B0604030504040204" pitchFamily="34" charset="0"/>
                <a:ea typeface="Tahoma" panose="020B0604030504040204" pitchFamily="34" charset="0"/>
                <a:cs typeface="Tahoma" panose="020B0604030504040204" pitchFamily="34" charset="0"/>
              </a:rPr>
              <a:t>LeVoy</a:t>
            </a:r>
            <a:r>
              <a:rPr lang="en-GB" altLang="es-ES" sz="1200" dirty="0">
                <a:latin typeface="Tahoma" panose="020B0604030504040204" pitchFamily="34" charset="0"/>
                <a:ea typeface="Tahoma" panose="020B0604030504040204" pitchFamily="34" charset="0"/>
                <a:cs typeface="Tahoma" panose="020B0604030504040204" pitchFamily="34" charset="0"/>
              </a:rPr>
              <a:t> M, Nguyen KA, </a:t>
            </a:r>
            <a:r>
              <a:rPr lang="en-GB" altLang="es-ES" sz="1200" dirty="0" err="1">
                <a:latin typeface="Tahoma" panose="020B0604030504040204" pitchFamily="34" charset="0"/>
                <a:ea typeface="Tahoma" panose="020B0604030504040204" pitchFamily="34" charset="0"/>
                <a:cs typeface="Tahoma" panose="020B0604030504040204" pitchFamily="34" charset="0"/>
              </a:rPr>
              <a:t>Mateos</a:t>
            </a:r>
            <a:r>
              <a:rPr lang="en-GB" altLang="es-ES" sz="1200" dirty="0">
                <a:latin typeface="Tahoma" panose="020B0604030504040204" pitchFamily="34" charset="0"/>
                <a:ea typeface="Tahoma" panose="020B0604030504040204" pitchFamily="34" charset="0"/>
                <a:cs typeface="Tahoma" panose="020B0604030504040204" pitchFamily="34" charset="0"/>
              </a:rPr>
              <a:t> M, </a:t>
            </a:r>
            <a:r>
              <a:rPr lang="en-GB" altLang="es-ES" sz="1200" dirty="0" err="1">
                <a:latin typeface="Tahoma" panose="020B0604030504040204" pitchFamily="34" charset="0"/>
                <a:ea typeface="Tahoma" panose="020B0604030504040204" pitchFamily="34" charset="0"/>
                <a:cs typeface="Tahoma" panose="020B0604030504040204" pitchFamily="34" charset="0"/>
              </a:rPr>
              <a:t>Iengar</a:t>
            </a:r>
            <a:r>
              <a:rPr lang="en-GB" altLang="es-ES" sz="1200" dirty="0">
                <a:latin typeface="Tahoma" panose="020B0604030504040204" pitchFamily="34" charset="0"/>
                <a:ea typeface="Tahoma" panose="020B0604030504040204" pitchFamily="34" charset="0"/>
                <a:cs typeface="Tahoma" panose="020B0604030504040204" pitchFamily="34" charset="0"/>
              </a:rPr>
              <a:t> S. Strategies to End Double Violence Against Undocumented Women – Protecting Rights and Ensuring Justice. Brussels: PICUM, </a:t>
            </a:r>
            <a:r>
              <a:rPr lang="en-GB" altLang="es-ES" sz="1200" dirty="0" smtClean="0">
                <a:latin typeface="Tahoma" panose="020B0604030504040204" pitchFamily="34" charset="0"/>
                <a:ea typeface="Tahoma" panose="020B0604030504040204" pitchFamily="34" charset="0"/>
                <a:cs typeface="Tahoma" panose="020B0604030504040204" pitchFamily="34" charset="0"/>
              </a:rPr>
              <a:t>2012. </a:t>
            </a:r>
            <a:r>
              <a:rPr lang="en-GB" altLang="es-ES" sz="1200" u="sng" dirty="0" smtClean="0">
                <a:latin typeface="Tahoma" panose="020B0604030504040204" pitchFamily="34" charset="0"/>
                <a:ea typeface="Tahoma" panose="020B0604030504040204" pitchFamily="34" charset="0"/>
                <a:cs typeface="Tahoma" panose="020B0604030504040204" pitchFamily="34" charset="0"/>
                <a:hlinkClick r:id="rId3" invalidUrl="http://picum.org/picum.org/uploads/publication/Double Violence Against Undocumented Women - Protecting Rights and Ensuring Justice.pdf"/>
              </a:rPr>
              <a:t>http</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3" invalidUrl="http://picum.org/picum.org/uploads/publication/Double Violence Against Undocumented Women - Protecting Rights and Ensuring Justice.pdf"/>
              </a:rPr>
              <a:t>://picum.org/picum.org/uploads/publication/Double%20Violence%20Against%20Undocumented%20Women%20-%20Protecting%20Rights%20and%20Ensuring%20Justice.pdf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t>
            </a:r>
            <a:r>
              <a:rPr lang="en-GB" altLang="es-ES" sz="1200" dirty="0" smtClean="0">
                <a:latin typeface="Tahoma" panose="020B0604030504040204" pitchFamily="34" charset="0"/>
                <a:ea typeface="Tahoma" panose="020B0604030504040204" pitchFamily="34" charset="0"/>
                <a:cs typeface="Tahoma" panose="020B0604030504040204" pitchFamily="34" charset="0"/>
              </a:rPr>
              <a:t>August 9, 2016)</a:t>
            </a:r>
            <a:r>
              <a:rPr lang="es-ES" altLang="es-ES" sz="1200" dirty="0">
                <a:latin typeface="Tahoma" panose="020B0604030504040204" pitchFamily="34" charset="0"/>
                <a:ea typeface="Tahoma" panose="020B0604030504040204" pitchFamily="34" charset="0"/>
                <a:cs typeface="Tahoma" panose="020B0604030504040204" pitchFamily="34" charset="0"/>
              </a:rPr>
              <a:t>. </a:t>
            </a:r>
          </a:p>
          <a:p>
            <a:pPr marL="171450" indent="-171450" eaLnBrk="1" hangingPunct="1">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PICUM, Platform for International Cooperation on Undocumented Migrants, Keith L, </a:t>
            </a:r>
            <a:r>
              <a:rPr lang="en-GB" altLang="es-ES" sz="1200" dirty="0" err="1">
                <a:latin typeface="Tahoma" panose="020B0604030504040204" pitchFamily="34" charset="0"/>
                <a:ea typeface="Tahoma" panose="020B0604030504040204" pitchFamily="34" charset="0"/>
                <a:cs typeface="Tahoma" panose="020B0604030504040204" pitchFamily="34" charset="0"/>
              </a:rPr>
              <a:t>Stricker</a:t>
            </a:r>
            <a:r>
              <a:rPr lang="en-GB" altLang="es-ES" sz="1200" dirty="0">
                <a:latin typeface="Tahoma" panose="020B0604030504040204" pitchFamily="34" charset="0"/>
                <a:ea typeface="Tahoma" panose="020B0604030504040204" pitchFamily="34" charset="0"/>
                <a:cs typeface="Tahoma" panose="020B0604030504040204" pitchFamily="34" charset="0"/>
              </a:rPr>
              <a:t> B, </a:t>
            </a:r>
            <a:r>
              <a:rPr lang="en-GB" altLang="es-ES" sz="1200" dirty="0" err="1">
                <a:latin typeface="Tahoma" panose="020B0604030504040204" pitchFamily="34" charset="0"/>
                <a:ea typeface="Tahoma" panose="020B0604030504040204" pitchFamily="34" charset="0"/>
                <a:cs typeface="Tahoma" panose="020B0604030504040204" pitchFamily="34" charset="0"/>
              </a:rPr>
              <a:t>Mateos</a:t>
            </a:r>
            <a:r>
              <a:rPr lang="en-GB" altLang="es-ES" sz="1200" dirty="0">
                <a:latin typeface="Tahoma" panose="020B0604030504040204" pitchFamily="34" charset="0"/>
                <a:ea typeface="Tahoma" panose="020B0604030504040204" pitchFamily="34" charset="0"/>
                <a:cs typeface="Tahoma" panose="020B0604030504040204" pitchFamily="34" charset="0"/>
              </a:rPr>
              <a:t> M. Children First and Foremost. A guide to realising the rights of children and families in an irregular migration situation. Brussels: PICUM, </a:t>
            </a:r>
            <a:r>
              <a:rPr lang="en-GB" altLang="es-ES" sz="1200" dirty="0" smtClean="0">
                <a:latin typeface="Tahoma" panose="020B0604030504040204" pitchFamily="34" charset="0"/>
                <a:ea typeface="Tahoma" panose="020B0604030504040204" pitchFamily="34" charset="0"/>
                <a:cs typeface="Tahoma" panose="020B0604030504040204" pitchFamily="34" charset="0"/>
              </a:rPr>
              <a:t>2013a.  </a:t>
            </a:r>
            <a:r>
              <a:rPr lang="en-GB" altLang="es-ES" sz="1200" u="sng" dirty="0" smtClean="0">
                <a:latin typeface="Tahoma" panose="020B0604030504040204" pitchFamily="34" charset="0"/>
                <a:ea typeface="Tahoma" panose="020B0604030504040204" pitchFamily="34" charset="0"/>
                <a:cs typeface="Tahoma" panose="020B0604030504040204" pitchFamily="34" charset="0"/>
                <a:hlinkClick r:id="rId4" invalidUrl="http://picum.org/picum.org/uploads/publication/Children Conference report_26 February 2013_EN.pdf"/>
              </a:rPr>
              <a:t>http</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4" invalidUrl="http://picum.org/picum.org/uploads/publication/Children Conference report_26 February 2013_EN.pdf"/>
              </a:rPr>
              <a:t>://picum.org/picum.org/uploads/publication/Children%20Conference%20report_26%20February%202013_EN.pdf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t>
            </a:r>
            <a:r>
              <a:rPr lang="en-GB" altLang="es-ES" sz="1200" dirty="0" smtClean="0">
                <a:latin typeface="Tahoma" panose="020B0604030504040204" pitchFamily="34" charset="0"/>
                <a:ea typeface="Tahoma" panose="020B0604030504040204" pitchFamily="34" charset="0"/>
                <a:cs typeface="Tahoma" panose="020B0604030504040204" pitchFamily="34" charset="0"/>
              </a:rPr>
              <a:t>August 9, 2016)</a:t>
            </a:r>
            <a:r>
              <a:rPr lang="es-ES" altLang="es-ES" sz="1200" dirty="0">
                <a:latin typeface="Tahoma" panose="020B0604030504040204" pitchFamily="34" charset="0"/>
                <a:ea typeface="Tahoma" panose="020B0604030504040204" pitchFamily="34" charset="0"/>
                <a:cs typeface="Tahoma" panose="020B0604030504040204" pitchFamily="34" charset="0"/>
              </a:rPr>
              <a:t>. </a:t>
            </a:r>
          </a:p>
          <a:p>
            <a:pPr marL="171450" indent="-171450" eaLnBrk="1" hangingPunct="1">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PICUM, Platform for International Cooperation on Undocumented Migrants, </a:t>
            </a:r>
            <a:r>
              <a:rPr lang="en-GB" altLang="es-ES" sz="1200" dirty="0" err="1">
                <a:latin typeface="Tahoma" panose="020B0604030504040204" pitchFamily="34" charset="0"/>
                <a:ea typeface="Tahoma" panose="020B0604030504040204" pitchFamily="34" charset="0"/>
                <a:cs typeface="Tahoma" panose="020B0604030504040204" pitchFamily="34" charset="0"/>
              </a:rPr>
              <a:t>Geddie</a:t>
            </a:r>
            <a:r>
              <a:rPr lang="en-GB" altLang="es-ES" sz="1200" dirty="0">
                <a:latin typeface="Tahoma" panose="020B0604030504040204" pitchFamily="34" charset="0"/>
                <a:ea typeface="Tahoma" panose="020B0604030504040204" pitchFamily="34" charset="0"/>
                <a:cs typeface="Tahoma" panose="020B0604030504040204" pitchFamily="34" charset="0"/>
              </a:rPr>
              <a:t> E, </a:t>
            </a:r>
            <a:r>
              <a:rPr lang="en-GB" altLang="es-ES" sz="1200" dirty="0" err="1">
                <a:latin typeface="Tahoma" panose="020B0604030504040204" pitchFamily="34" charset="0"/>
                <a:ea typeface="Tahoma" panose="020B0604030504040204" pitchFamily="34" charset="0"/>
                <a:cs typeface="Tahoma" panose="020B0604030504040204" pitchFamily="34" charset="0"/>
              </a:rPr>
              <a:t>LeVoy</a:t>
            </a:r>
            <a:r>
              <a:rPr lang="en-GB" altLang="es-ES" sz="1200" dirty="0">
                <a:latin typeface="Tahoma" panose="020B0604030504040204" pitchFamily="34" charset="0"/>
                <a:ea typeface="Tahoma" panose="020B0604030504040204" pitchFamily="34" charset="0"/>
                <a:cs typeface="Tahoma" panose="020B0604030504040204" pitchFamily="34" charset="0"/>
              </a:rPr>
              <a:t> M, </a:t>
            </a:r>
            <a:r>
              <a:rPr lang="en-GB" altLang="es-ES" sz="1200" dirty="0" err="1">
                <a:latin typeface="Tahoma" panose="020B0604030504040204" pitchFamily="34" charset="0"/>
                <a:ea typeface="Tahoma" panose="020B0604030504040204" pitchFamily="34" charset="0"/>
                <a:cs typeface="Tahoma" panose="020B0604030504040204" pitchFamily="34" charset="0"/>
              </a:rPr>
              <a:t>Soova</a:t>
            </a:r>
            <a:r>
              <a:rPr lang="en-GB" altLang="es-ES" sz="1200" dirty="0">
                <a:latin typeface="Tahoma" panose="020B0604030504040204" pitchFamily="34" charset="0"/>
                <a:ea typeface="Tahoma" panose="020B0604030504040204" pitchFamily="34" charset="0"/>
                <a:cs typeface="Tahoma" panose="020B0604030504040204" pitchFamily="34" charset="0"/>
              </a:rPr>
              <a:t> K, </a:t>
            </a:r>
            <a:r>
              <a:rPr lang="en-GB" altLang="es-ES" sz="1200" dirty="0" err="1">
                <a:latin typeface="Tahoma" panose="020B0604030504040204" pitchFamily="34" charset="0"/>
                <a:ea typeface="Tahoma" panose="020B0604030504040204" pitchFamily="34" charset="0"/>
                <a:cs typeface="Tahoma" panose="020B0604030504040204" pitchFamily="34" charset="0"/>
              </a:rPr>
              <a:t>Manieri</a:t>
            </a:r>
            <a:r>
              <a:rPr lang="en-GB" altLang="es-ES" sz="1200" dirty="0">
                <a:latin typeface="Tahoma" panose="020B0604030504040204" pitchFamily="34" charset="0"/>
                <a:ea typeface="Tahoma" panose="020B0604030504040204" pitchFamily="34" charset="0"/>
                <a:cs typeface="Tahoma" panose="020B0604030504040204" pitchFamily="34" charset="0"/>
              </a:rPr>
              <a:t> MG. Advocating for the Rights of Undocumented Migrants: An Overview of PICUM’s Work Since 2001. Brussels: PICUM, </a:t>
            </a:r>
            <a:r>
              <a:rPr lang="en-GB" altLang="es-ES" sz="1200" dirty="0" smtClean="0">
                <a:latin typeface="Tahoma" panose="020B0604030504040204" pitchFamily="34" charset="0"/>
                <a:ea typeface="Tahoma" panose="020B0604030504040204" pitchFamily="34" charset="0"/>
                <a:cs typeface="Tahoma" panose="020B0604030504040204" pitchFamily="34" charset="0"/>
              </a:rPr>
              <a:t>2013b. </a:t>
            </a:r>
            <a:r>
              <a:rPr lang="en-GB" altLang="es-ES" sz="1200" u="sng" dirty="0" smtClean="0">
                <a:latin typeface="Tahoma" panose="020B0604030504040204" pitchFamily="34" charset="0"/>
                <a:ea typeface="Tahoma" panose="020B0604030504040204" pitchFamily="34" charset="0"/>
                <a:cs typeface="Tahoma" panose="020B0604030504040204" pitchFamily="34" charset="0"/>
                <a:hlinkClick r:id="rId5" invalidUrl="http://picum.org/picum.org/uploads/publication/PICUM 10 Year report EN.pdf"/>
              </a:rPr>
              <a:t>http</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5" invalidUrl="http://picum.org/picum.org/uploads/publication/PICUM 10 Year report EN.pdf"/>
              </a:rPr>
              <a:t>://picum.org/picum.org/uploads/publication/PICUM%2010%20Year%20report%20EN.pdf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t>
            </a:r>
            <a:r>
              <a:rPr lang="en-GB" altLang="es-ES" sz="1200" dirty="0" smtClean="0">
                <a:latin typeface="Tahoma" panose="020B0604030504040204" pitchFamily="34" charset="0"/>
                <a:ea typeface="Tahoma" panose="020B0604030504040204" pitchFamily="34" charset="0"/>
                <a:cs typeface="Tahoma" panose="020B0604030504040204" pitchFamily="34" charset="0"/>
              </a:rPr>
              <a:t>August 9, 2016)</a:t>
            </a:r>
            <a:r>
              <a:rPr lang="es-ES" altLang="es-ES" sz="1200" dirty="0">
                <a:latin typeface="Tahoma" panose="020B0604030504040204" pitchFamily="34" charset="0"/>
                <a:ea typeface="Tahoma" panose="020B0604030504040204" pitchFamily="34" charset="0"/>
                <a:cs typeface="Tahoma" panose="020B0604030504040204" pitchFamily="34" charset="0"/>
              </a:rPr>
              <a:t>. </a:t>
            </a:r>
            <a:endParaRPr lang="es-ES" altLang="es-ES"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just" eaLnBrk="1" hangingPunct="1">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PICUM, Platform for International Cooperation on Undocumented Migrants, Cortina J, Raphael A, </a:t>
            </a:r>
            <a:r>
              <a:rPr lang="en-GB" altLang="es-ES" sz="1200" dirty="0" err="1">
                <a:latin typeface="Tahoma" panose="020B0604030504040204" pitchFamily="34" charset="0"/>
                <a:ea typeface="Tahoma" panose="020B0604030504040204" pitchFamily="34" charset="0"/>
                <a:cs typeface="Tahoma" panose="020B0604030504040204" pitchFamily="34" charset="0"/>
              </a:rPr>
              <a:t>Elie</a:t>
            </a:r>
            <a:r>
              <a:rPr lang="en-GB" altLang="es-ES" sz="1200" dirty="0">
                <a:latin typeface="Tahoma" panose="020B0604030504040204" pitchFamily="34" charset="0"/>
                <a:ea typeface="Tahoma" panose="020B0604030504040204" pitchFamily="34" charset="0"/>
                <a:cs typeface="Tahoma" panose="020B0604030504040204" pitchFamily="34" charset="0"/>
              </a:rPr>
              <a:t> J. Human Rights of Undocumented Adolescents and Youth. Brussels: PICUM, </a:t>
            </a:r>
            <a:r>
              <a:rPr lang="en-GB" altLang="es-ES" sz="1200" dirty="0" smtClean="0">
                <a:latin typeface="Tahoma" panose="020B0604030504040204" pitchFamily="34" charset="0"/>
                <a:ea typeface="Tahoma" panose="020B0604030504040204" pitchFamily="34" charset="0"/>
                <a:cs typeface="Tahoma" panose="020B0604030504040204" pitchFamily="34" charset="0"/>
              </a:rPr>
              <a:t>2014a.</a:t>
            </a:r>
            <a:r>
              <a:rPr lang="en-GB" altLang="es-ES" sz="1200" u="sng" dirty="0" smtClean="0">
                <a:latin typeface="Tahoma" panose="020B0604030504040204" pitchFamily="34" charset="0"/>
                <a:ea typeface="Tahoma" panose="020B0604030504040204" pitchFamily="34" charset="0"/>
                <a:cs typeface="Tahoma" panose="020B0604030504040204" pitchFamily="34" charset="0"/>
                <a:hlinkClick r:id="rId6"/>
              </a:rPr>
              <a:t>http</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6"/>
              </a:rPr>
              <a:t>://www.globalmigrationgroup.org/sites/default/files/uploads/gmg-topics/mig-data/Human-Rights-of-Undocumented-Adolescents-Youth.pdf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August 9, 2016)</a:t>
            </a:r>
            <a:r>
              <a:rPr lang="es-ES" altLang="es-ES" sz="1200" dirty="0">
                <a:latin typeface="Tahoma" panose="020B0604030504040204" pitchFamily="34" charset="0"/>
                <a:ea typeface="Tahoma" panose="020B0604030504040204" pitchFamily="34" charset="0"/>
                <a:cs typeface="Tahoma" panose="020B0604030504040204" pitchFamily="34" charset="0"/>
              </a:rPr>
              <a:t>. </a:t>
            </a:r>
          </a:p>
          <a:p>
            <a:pPr marL="171450" indent="-171450" eaLnBrk="1" hangingPunct="1">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PICUM, Platform for International Cooperation on Undocumented Migrants. Access to Health Care for Undocumented Migrants in Europe: The Key Role of Local and Regional Authorities. Brussels: PICUM, </a:t>
            </a:r>
            <a:r>
              <a:rPr lang="en-GB" altLang="es-ES" sz="1200" dirty="0" smtClean="0">
                <a:latin typeface="Tahoma" panose="020B0604030504040204" pitchFamily="34" charset="0"/>
                <a:ea typeface="Tahoma" panose="020B0604030504040204" pitchFamily="34" charset="0"/>
                <a:cs typeface="Tahoma" panose="020B0604030504040204" pitchFamily="34" charset="0"/>
              </a:rPr>
              <a:t>2014b. </a:t>
            </a:r>
            <a:r>
              <a:rPr lang="en-GB" altLang="es-ES" sz="1200" u="sng" dirty="0" smtClean="0">
                <a:latin typeface="Tahoma" panose="020B0604030504040204" pitchFamily="34" charset="0"/>
                <a:ea typeface="Tahoma" panose="020B0604030504040204" pitchFamily="34" charset="0"/>
                <a:cs typeface="Tahoma" panose="020B0604030504040204" pitchFamily="34" charset="0"/>
                <a:hlinkClick r:id="rId7" invalidUrl="http://picum.org/picum.org/uploads/publication/PolicyBrief_Local and Regional Authorities_AccessHealthCare_UndocumentedMigrants_Oct.2014.pdf"/>
              </a:rPr>
              <a:t>http</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7" invalidUrl="http://picum.org/picum.org/uploads/publication/PolicyBrief_Local and Regional Authorities_AccessHealthCare_UndocumentedMigrants_Oct.2014.pdf"/>
              </a:rPr>
              <a:t>://picum.org/picum.org/uploads/publication/PolicyBrief_Local%20and%20Regional%20Authorities_AccessHealthCare_UndocumentedMigrants_Oct.2014.pdf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August 9, 2016)</a:t>
            </a:r>
            <a:r>
              <a:rPr lang="es-ES" altLang="es-ES" sz="1200" dirty="0">
                <a:latin typeface="Tahoma" panose="020B0604030504040204" pitchFamily="34" charset="0"/>
                <a:ea typeface="Tahoma" panose="020B0604030504040204" pitchFamily="34" charset="0"/>
                <a:cs typeface="Tahoma" panose="020B0604030504040204" pitchFamily="34" charset="0"/>
              </a:rPr>
              <a:t>. </a:t>
            </a:r>
          </a:p>
          <a:p>
            <a:pPr marL="171450" indent="-171450">
              <a:buFont typeface="Arial" panose="020B0604020202020204" pitchFamily="34" charset="0"/>
              <a:buChar char="•"/>
            </a:pPr>
            <a:r>
              <a:rPr lang="es-ES" sz="1200" dirty="0" err="1">
                <a:latin typeface="Tahoma" panose="020B0604030504040204" pitchFamily="34" charset="0"/>
                <a:ea typeface="Tahoma" panose="020B0604030504040204" pitchFamily="34" charset="0"/>
                <a:cs typeface="Tahoma" panose="020B0604030504040204" pitchFamily="34" charset="0"/>
              </a:rPr>
              <a:t>Risler</a:t>
            </a:r>
            <a:r>
              <a:rPr lang="es-ES" sz="1200" dirty="0">
                <a:latin typeface="Tahoma" panose="020B0604030504040204" pitchFamily="34" charset="0"/>
                <a:ea typeface="Tahoma" panose="020B0604030504040204" pitchFamily="34" charset="0"/>
                <a:cs typeface="Tahoma" panose="020B0604030504040204" pitchFamily="34" charset="0"/>
              </a:rPr>
              <a:t> J, Ares P. Manual de mapeo colectivo: recursos cartográficos críticos para procesos territoriales de creación colaborativa. Buenos Aires: Tinta Limón, 2013. </a:t>
            </a:r>
            <a:r>
              <a:rPr lang="es-ES" sz="1200" dirty="0">
                <a:latin typeface="Tahoma" panose="020B0604030504040204" pitchFamily="34" charset="0"/>
                <a:ea typeface="Tahoma" panose="020B0604030504040204" pitchFamily="34" charset="0"/>
                <a:cs typeface="Tahoma" panose="020B0604030504040204" pitchFamily="34" charset="0"/>
                <a:hlinkClick r:id="rId8" invalidUrl="http://boek861.com/archivos/proyectos_rec/pry/0 MAPEO.pdf"/>
              </a:rPr>
              <a:t>http://boek861.com/archivos/proyectos_rec/pry/0%20MAPEO.pdf </a:t>
            </a:r>
            <a:r>
              <a:rPr lang="en-GB" altLang="es-ES" sz="1200" dirty="0">
                <a:latin typeface="Tahoma" panose="020B0604030504040204" pitchFamily="34" charset="0"/>
                <a:ea typeface="Tahoma" panose="020B0604030504040204" pitchFamily="34" charset="0"/>
                <a:cs typeface="Tahoma" panose="020B0604030504040204" pitchFamily="34" charset="0"/>
              </a:rPr>
              <a:t>(retrieved: August 9, 2016)</a:t>
            </a:r>
            <a:r>
              <a:rPr lang="es-ES" altLang="es-ES" sz="1200" dirty="0">
                <a:latin typeface="Tahoma" panose="020B0604030504040204" pitchFamily="34" charset="0"/>
                <a:ea typeface="Tahoma" panose="020B0604030504040204" pitchFamily="34" charset="0"/>
                <a:cs typeface="Tahoma" panose="020B0604030504040204" pitchFamily="34" charset="0"/>
              </a:rPr>
              <a:t>. </a:t>
            </a:r>
            <a:endParaRPr lang="es-ES" altLang="es-ES"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Ruiz-</a:t>
            </a:r>
            <a:r>
              <a:rPr lang="en-GB" altLang="es-ES" sz="1200" dirty="0" err="1">
                <a:latin typeface="Tahoma" panose="020B0604030504040204" pitchFamily="34" charset="0"/>
                <a:ea typeface="Tahoma" panose="020B0604030504040204" pitchFamily="34" charset="0"/>
                <a:cs typeface="Tahoma" panose="020B0604030504040204" pitchFamily="34" charset="0"/>
              </a:rPr>
              <a:t>Casares</a:t>
            </a:r>
            <a:r>
              <a:rPr lang="en-GB" altLang="es-ES" sz="1200" dirty="0">
                <a:latin typeface="Tahoma" panose="020B0604030504040204" pitchFamily="34" charset="0"/>
                <a:ea typeface="Tahoma" panose="020B0604030504040204" pitchFamily="34" charset="0"/>
                <a:cs typeface="Tahoma" panose="020B0604030504040204" pitchFamily="34" charset="0"/>
              </a:rPr>
              <a:t> M, Rousseau C, </a:t>
            </a:r>
            <a:r>
              <a:rPr lang="en-GB" altLang="es-ES" sz="1200" dirty="0" err="1">
                <a:latin typeface="Tahoma" panose="020B0604030504040204" pitchFamily="34" charset="0"/>
                <a:ea typeface="Tahoma" panose="020B0604030504040204" pitchFamily="34" charset="0"/>
                <a:cs typeface="Tahoma" panose="020B0604030504040204" pitchFamily="34" charset="0"/>
              </a:rPr>
              <a:t>Derluyn</a:t>
            </a:r>
            <a:r>
              <a:rPr lang="en-GB" altLang="es-ES" sz="1200" dirty="0">
                <a:latin typeface="Tahoma" panose="020B0604030504040204" pitchFamily="34" charset="0"/>
                <a:ea typeface="Tahoma" panose="020B0604030504040204" pitchFamily="34" charset="0"/>
                <a:cs typeface="Tahoma" panose="020B0604030504040204" pitchFamily="34" charset="0"/>
              </a:rPr>
              <a:t> I, Watters C, </a:t>
            </a:r>
            <a:r>
              <a:rPr lang="en-GB" altLang="es-ES" sz="1200" dirty="0" err="1">
                <a:latin typeface="Tahoma" panose="020B0604030504040204" pitchFamily="34" charset="0"/>
                <a:ea typeface="Tahoma" panose="020B0604030504040204" pitchFamily="34" charset="0"/>
                <a:cs typeface="Tahoma" panose="020B0604030504040204" pitchFamily="34" charset="0"/>
              </a:rPr>
              <a:t>Crépeau</a:t>
            </a:r>
            <a:r>
              <a:rPr lang="en-GB" altLang="es-ES" sz="1200" dirty="0">
                <a:latin typeface="Tahoma" panose="020B0604030504040204" pitchFamily="34" charset="0"/>
                <a:ea typeface="Tahoma" panose="020B0604030504040204" pitchFamily="34" charset="0"/>
                <a:cs typeface="Tahoma" panose="020B0604030504040204" pitchFamily="34" charset="0"/>
              </a:rPr>
              <a:t> F. Right and access to healthcare for undocumented children: Addressing the gap between international conventions and disparate implementations in North America and Europe. Social Science &amp; Medicine 2010;70:329-336.</a:t>
            </a:r>
          </a:p>
          <a:p>
            <a:pPr marL="171450" indent="-171450" algn="just" eaLnBrk="1" hangingPunct="1">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Suess A, Ruiz Pérez I, Ruiz Azarola A, March </a:t>
            </a:r>
            <a:r>
              <a:rPr lang="en-GB" altLang="es-ES" sz="1200" dirty="0" err="1">
                <a:latin typeface="Tahoma" panose="020B0604030504040204" pitchFamily="34" charset="0"/>
                <a:ea typeface="Tahoma" panose="020B0604030504040204" pitchFamily="34" charset="0"/>
                <a:cs typeface="Tahoma" panose="020B0604030504040204" pitchFamily="34" charset="0"/>
              </a:rPr>
              <a:t>Cerdà</a:t>
            </a:r>
            <a:r>
              <a:rPr lang="en-GB" altLang="es-ES" sz="1200" dirty="0">
                <a:latin typeface="Tahoma" panose="020B0604030504040204" pitchFamily="34" charset="0"/>
                <a:ea typeface="Tahoma" panose="020B0604030504040204" pitchFamily="34" charset="0"/>
                <a:cs typeface="Tahoma" panose="020B0604030504040204" pitchFamily="34" charset="0"/>
              </a:rPr>
              <a:t> JC. The right of access to health care for undocumented migrants: a revision of comparative analysis in the European context. European Journal of Public Health 2014;24(5):712-720. </a:t>
            </a:r>
            <a:r>
              <a:rPr lang="en-GB" altLang="es-ES" sz="1200" dirty="0" err="1">
                <a:latin typeface="Tahoma" panose="020B0604030504040204" pitchFamily="34" charset="0"/>
                <a:ea typeface="Tahoma" panose="020B0604030504040204" pitchFamily="34" charset="0"/>
                <a:cs typeface="Tahoma" panose="020B0604030504040204" pitchFamily="34" charset="0"/>
              </a:rPr>
              <a:t>doi</a:t>
            </a:r>
            <a:r>
              <a:rPr lang="en-GB" altLang="es-ES" sz="1200" dirty="0">
                <a:latin typeface="Tahoma" panose="020B0604030504040204" pitchFamily="34" charset="0"/>
                <a:ea typeface="Tahoma" panose="020B0604030504040204" pitchFamily="34" charset="0"/>
                <a:cs typeface="Tahoma" panose="020B0604030504040204" pitchFamily="34" charset="0"/>
              </a:rPr>
              <a:t>: 10.1093/</a:t>
            </a:r>
            <a:r>
              <a:rPr lang="en-GB" altLang="es-ES" sz="1200" dirty="0" err="1">
                <a:latin typeface="Tahoma" panose="020B0604030504040204" pitchFamily="34" charset="0"/>
                <a:ea typeface="Tahoma" panose="020B0604030504040204" pitchFamily="34" charset="0"/>
                <a:cs typeface="Tahoma" panose="020B0604030504040204" pitchFamily="34" charset="0"/>
              </a:rPr>
              <a:t>eurpub</a:t>
            </a:r>
            <a:r>
              <a:rPr lang="en-GB" altLang="es-ES" sz="1200" dirty="0">
                <a:latin typeface="Tahoma" panose="020B0604030504040204" pitchFamily="34" charset="0"/>
                <a:ea typeface="Tahoma" panose="020B0604030504040204" pitchFamily="34" charset="0"/>
                <a:cs typeface="Tahoma" panose="020B0604030504040204" pitchFamily="34" charset="0"/>
              </a:rPr>
              <a:t>/cku036.</a:t>
            </a:r>
          </a:p>
          <a:p>
            <a:pPr marL="171450" indent="-171450" algn="just" eaLnBrk="1" hangingPunct="1">
              <a:buFont typeface="Arial" panose="020B0604020202020204" pitchFamily="34" charset="0"/>
              <a:buChar char="•"/>
            </a:pPr>
            <a:r>
              <a:rPr lang="da-DK" altLang="es-ES" sz="1200" dirty="0">
                <a:latin typeface="Tahoma" panose="020B0604030504040204" pitchFamily="34" charset="0"/>
                <a:ea typeface="Tahoma" panose="020B0604030504040204" pitchFamily="34" charset="0"/>
                <a:cs typeface="Tahoma" panose="020B0604030504040204" pitchFamily="34" charset="0"/>
              </a:rPr>
              <a:t>Svensk författningssamling. Lag (2008:344) om hälso- och sjukvård åt asylsökande m. fl. </a:t>
            </a:r>
            <a:r>
              <a:rPr lang="da-DK" altLang="es-ES" sz="1200" u="sng" dirty="0">
                <a:latin typeface="Tahoma" panose="020B0604030504040204" pitchFamily="34" charset="0"/>
                <a:ea typeface="Tahoma" panose="020B0604030504040204" pitchFamily="34" charset="0"/>
                <a:cs typeface="Tahoma" panose="020B0604030504040204" pitchFamily="34" charset="0"/>
                <a:hlinkClick r:id="rId9"/>
              </a:rPr>
              <a:t>http://www.notisum.se/rnp/sls/sfs/20080344.pdf</a:t>
            </a:r>
            <a:r>
              <a:rPr lang="da-DK" altLang="es-ES" sz="1200" dirty="0">
                <a:latin typeface="Tahoma" panose="020B0604030504040204" pitchFamily="34" charset="0"/>
                <a:ea typeface="Tahoma" panose="020B0604030504040204" pitchFamily="34" charset="0"/>
                <a:cs typeface="Tahoma" panose="020B0604030504040204" pitchFamily="34" charset="0"/>
              </a:rPr>
              <a:t> (retrieved: August 9, 2016). </a:t>
            </a: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eaLnBrk="1" hangingPunct="1">
              <a:buFont typeface="Arial" panose="020B0604020202020204" pitchFamily="34" charset="0"/>
              <a:buChar char="•"/>
            </a:pPr>
            <a:r>
              <a:rPr lang="da-DK" altLang="es-ES" sz="1200" dirty="0">
                <a:latin typeface="Tahoma" panose="020B0604030504040204" pitchFamily="34" charset="0"/>
                <a:ea typeface="Tahoma" panose="020B0604030504040204" pitchFamily="34" charset="0"/>
                <a:cs typeface="Tahoma" panose="020B0604030504040204" pitchFamily="34" charset="0"/>
              </a:rPr>
              <a:t>Svensk författningssamling. Lag (2013;407) om hälso- och sjukvård till vissa utlänningar som vistas i Sverige utan nödvändiga tillstånd. </a:t>
            </a:r>
            <a:r>
              <a:rPr lang="es-ES" altLang="es-ES" sz="1200" u="sng" dirty="0">
                <a:latin typeface="Tahoma" panose="020B0604030504040204" pitchFamily="34" charset="0"/>
                <a:ea typeface="Tahoma" panose="020B0604030504040204" pitchFamily="34" charset="0"/>
                <a:cs typeface="Tahoma" panose="020B0604030504040204" pitchFamily="34" charset="0"/>
                <a:hlinkClick r:id="rId10"/>
              </a:rPr>
              <a:t>http://rkrattsdb.gov.se/SFSdoc/13/130407.pdf</a:t>
            </a:r>
            <a:r>
              <a:rPr lang="es-ES" altLang="es-ES" sz="1200" dirty="0">
                <a:latin typeface="Tahoma" panose="020B0604030504040204" pitchFamily="34" charset="0"/>
                <a:ea typeface="Tahoma" panose="020B0604030504040204" pitchFamily="34" charset="0"/>
                <a:cs typeface="Tahoma" panose="020B0604030504040204" pitchFamily="34" charset="0"/>
              </a:rPr>
              <a:t> (</a:t>
            </a:r>
            <a:r>
              <a:rPr lang="es-ES" altLang="es-ES" sz="1200" dirty="0" err="1">
                <a:latin typeface="Tahoma" panose="020B0604030504040204" pitchFamily="34" charset="0"/>
                <a:ea typeface="Tahoma" panose="020B0604030504040204" pitchFamily="34" charset="0"/>
                <a:cs typeface="Tahoma" panose="020B0604030504040204" pitchFamily="34" charset="0"/>
              </a:rPr>
              <a:t>retrieved</a:t>
            </a:r>
            <a:r>
              <a:rPr lang="es-ES" altLang="es-ES" sz="1200" dirty="0">
                <a:latin typeface="Tahoma" panose="020B0604030504040204" pitchFamily="34" charset="0"/>
                <a:ea typeface="Tahoma" panose="020B0604030504040204" pitchFamily="34" charset="0"/>
                <a:cs typeface="Tahoma" panose="020B0604030504040204" pitchFamily="34" charset="0"/>
              </a:rPr>
              <a:t>: </a:t>
            </a:r>
            <a:r>
              <a:rPr lang="es-ES" altLang="es-ES" sz="1200" dirty="0" err="1">
                <a:latin typeface="Tahoma" panose="020B0604030504040204" pitchFamily="34" charset="0"/>
                <a:ea typeface="Tahoma" panose="020B0604030504040204" pitchFamily="34" charset="0"/>
                <a:cs typeface="Tahoma" panose="020B0604030504040204" pitchFamily="34" charset="0"/>
              </a:rPr>
              <a:t>August</a:t>
            </a:r>
            <a:r>
              <a:rPr lang="es-ES" altLang="es-ES" sz="1200" dirty="0">
                <a:latin typeface="Tahoma" panose="020B0604030504040204" pitchFamily="34" charset="0"/>
                <a:ea typeface="Tahoma" panose="020B0604030504040204" pitchFamily="34" charset="0"/>
                <a:cs typeface="Tahoma" panose="020B0604030504040204" pitchFamily="34" charset="0"/>
              </a:rPr>
              <a:t> 9, 2016). </a:t>
            </a:r>
          </a:p>
          <a:p>
            <a:pPr marL="171450" indent="-171450" algn="just" eaLnBrk="1" hangingPunct="1">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UN, United Nations, Human Rights Council. Report of the Special Rapporteur on the human rights of migrants, Detention of migrants in an irregular situation. </a:t>
            </a:r>
            <a:r>
              <a:rPr lang="fr-FR" altLang="es-ES" sz="1200" dirty="0">
                <a:latin typeface="Tahoma" panose="020B0604030504040204" pitchFamily="34" charset="0"/>
                <a:ea typeface="Tahoma" panose="020B0604030504040204" pitchFamily="34" charset="0"/>
                <a:cs typeface="Tahoma" panose="020B0604030504040204" pitchFamily="34" charset="0"/>
              </a:rPr>
              <a:t>François Crépeau, 2012. </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11"/>
              </a:rPr>
              <a:t>http://www.ohchr.org/Documents/HRBodies/HRCouncil/RegularSession/Session20/A-HRC-20-24_en.pdf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August 9, 2016).</a:t>
            </a: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s-ES" altLang="es-ES" sz="1200" dirty="0">
              <a:latin typeface="Arial Narrow" panose="020B0606020202030204" pitchFamily="34" charset="0"/>
            </a:endParaRPr>
          </a:p>
        </p:txBody>
      </p:sp>
      <p:sp>
        <p:nvSpPr>
          <p:cNvPr id="5" name="CuadroTexto 1"/>
          <p:cNvSpPr txBox="1">
            <a:spLocks noChangeArrowheads="1"/>
          </p:cNvSpPr>
          <p:nvPr/>
        </p:nvSpPr>
        <p:spPr bwMode="auto">
          <a:xfrm>
            <a:off x="1748396" y="315528"/>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References</a:t>
            </a:r>
            <a:endPar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89839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992314" y="1385888"/>
            <a:ext cx="8201025"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s-ES" altLang="es-ES" sz="1800"/>
          </a:p>
        </p:txBody>
      </p:sp>
      <p:sp>
        <p:nvSpPr>
          <p:cNvPr id="20484" name="Rectángulo 1"/>
          <p:cNvSpPr>
            <a:spLocks noChangeArrowheads="1"/>
          </p:cNvSpPr>
          <p:nvPr/>
        </p:nvSpPr>
        <p:spPr bwMode="auto">
          <a:xfrm>
            <a:off x="453081" y="862914"/>
            <a:ext cx="11063416"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GB" altLang="es-ES" sz="1200" dirty="0">
              <a:latin typeface="Arial Narrow" panose="020B0606020202030204" pitchFamily="34" charset="0"/>
            </a:endParaRPr>
          </a:p>
          <a:p>
            <a:pPr algn="just" eaLnBrk="1" hangingPunct="1"/>
            <a:endParaRPr lang="es-ES" altLang="es-ES" sz="1400" dirty="0">
              <a:latin typeface="Arial Narrow" panose="020B0606020202030204" pitchFamily="34" charset="0"/>
            </a:endParaRPr>
          </a:p>
          <a:p>
            <a:pPr marL="171450" indent="-171450" algn="just" eaLnBrk="1" hangingPunct="1">
              <a:buFont typeface="Arial" panose="020B0604020202020204" pitchFamily="34" charset="0"/>
              <a:buChar char="•"/>
            </a:pPr>
            <a:r>
              <a:rPr lang="en-GB" altLang="es-ES" sz="1200" dirty="0" smtClean="0">
                <a:latin typeface="Tahoma" panose="020B0604030504040204" pitchFamily="34" charset="0"/>
                <a:ea typeface="Tahoma" panose="020B0604030504040204" pitchFamily="34" charset="0"/>
                <a:cs typeface="Tahoma" panose="020B0604030504040204" pitchFamily="34" charset="0"/>
              </a:rPr>
              <a:t>UN</a:t>
            </a:r>
            <a:r>
              <a:rPr lang="en-GB" altLang="es-ES" sz="1200" dirty="0">
                <a:latin typeface="Tahoma" panose="020B0604030504040204" pitchFamily="34" charset="0"/>
                <a:ea typeface="Tahoma" panose="020B0604030504040204" pitchFamily="34" charset="0"/>
                <a:cs typeface="Tahoma" panose="020B0604030504040204" pitchFamily="34" charset="0"/>
              </a:rPr>
              <a:t>, United Nations, Human Rights Council. Report of the Special Rapporteur on the human rights of migrants, François </a:t>
            </a:r>
            <a:r>
              <a:rPr lang="en-GB" altLang="es-ES" sz="1200" dirty="0" err="1">
                <a:latin typeface="Tahoma" panose="020B0604030504040204" pitchFamily="34" charset="0"/>
                <a:ea typeface="Tahoma" panose="020B0604030504040204" pitchFamily="34" charset="0"/>
                <a:cs typeface="Tahoma" panose="020B0604030504040204" pitchFamily="34" charset="0"/>
              </a:rPr>
              <a:t>Crépeau</a:t>
            </a:r>
            <a:r>
              <a:rPr lang="en-GB" altLang="es-ES" sz="1200" dirty="0">
                <a:latin typeface="Tahoma" panose="020B0604030504040204" pitchFamily="34" charset="0"/>
                <a:ea typeface="Tahoma" panose="020B0604030504040204" pitchFamily="34" charset="0"/>
                <a:cs typeface="Tahoma" panose="020B0604030504040204" pitchFamily="34" charset="0"/>
              </a:rPr>
              <a:t>, Regional study: management of the external borders of the European Union and its impact on the human rights of migrants, 2012. </a:t>
            </a:r>
            <a:r>
              <a:rPr lang="en-GB" altLang="es-ES" sz="1200" u="sng" dirty="0" smtClean="0">
                <a:latin typeface="Tahoma" panose="020B0604030504040204" pitchFamily="34" charset="0"/>
                <a:ea typeface="Tahoma" panose="020B0604030504040204" pitchFamily="34" charset="0"/>
                <a:cs typeface="Tahoma" panose="020B0604030504040204" pitchFamily="34" charset="0"/>
                <a:hlinkClick r:id="rId2"/>
              </a:rPr>
              <a:t>http</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2"/>
              </a:rPr>
              <a:t>://www.ohchr.org/Documents/HRBodies/HRCouncil/RegularSession/Session23/A.HRC.23.46_en.pdf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t>
            </a:r>
            <a:r>
              <a:rPr lang="en-GB" altLang="es-ES" sz="1200" dirty="0" smtClean="0">
                <a:latin typeface="Tahoma" panose="020B0604030504040204" pitchFamily="34" charset="0"/>
                <a:ea typeface="Tahoma" panose="020B0604030504040204" pitchFamily="34" charset="0"/>
                <a:cs typeface="Tahoma" panose="020B0604030504040204" pitchFamily="34" charset="0"/>
              </a:rPr>
              <a:t>August 9, 2016).</a:t>
            </a: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eaLnBrk="1" hangingPunct="1">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Vollmer B. Briefing. Irregular Migration in the UK: Definitions, Pathways and Scale. Oxford: The Migration Observatory, University of Oxford, 2011</a:t>
            </a:r>
            <a:r>
              <a:rPr lang="en-GB" altLang="es-ES" sz="1200" dirty="0" smtClean="0">
                <a:latin typeface="Tahoma" panose="020B0604030504040204" pitchFamily="34" charset="0"/>
                <a:ea typeface="Tahoma" panose="020B0604030504040204" pitchFamily="34" charset="0"/>
                <a:cs typeface="Tahoma" panose="020B0604030504040204" pitchFamily="34" charset="0"/>
              </a:rPr>
              <a:t>. </a:t>
            </a:r>
            <a:r>
              <a:rPr lang="en-GB" altLang="es-ES" sz="1200" u="sng" dirty="0">
                <a:latin typeface="Tahoma" panose="020B0604030504040204" pitchFamily="34" charset="0"/>
                <a:ea typeface="Tahoma" panose="020B0604030504040204" pitchFamily="34" charset="0"/>
                <a:cs typeface="Tahoma" panose="020B0604030504040204" pitchFamily="34" charset="0"/>
                <a:hlinkClick r:id="rId3" invalidUrl="http://www.migrationobservatory.ox.ac.uk/sites/files/migobs/Briefing - Irregular Migration_0.pdf"/>
              </a:rPr>
              <a:t>http://www.migrationobservatory.ox.ac.uk/sites/files/migobs/Briefing%20-%20Irregular%20Migration_0.pdf</a:t>
            </a:r>
            <a:r>
              <a:rPr lang="en-GB" altLang="es-ES" sz="1200" dirty="0">
                <a:latin typeface="Tahoma" panose="020B0604030504040204" pitchFamily="34" charset="0"/>
                <a:ea typeface="Tahoma" panose="020B0604030504040204" pitchFamily="34" charset="0"/>
                <a:cs typeface="Tahoma" panose="020B0604030504040204" pitchFamily="34" charset="0"/>
              </a:rPr>
              <a:t> (retrieved: </a:t>
            </a:r>
            <a:r>
              <a:rPr lang="en-GB" altLang="es-ES" sz="1200" dirty="0" smtClean="0">
                <a:latin typeface="Tahoma" panose="020B0604030504040204" pitchFamily="34" charset="0"/>
                <a:ea typeface="Tahoma" panose="020B0604030504040204" pitchFamily="34" charset="0"/>
                <a:cs typeface="Tahoma" panose="020B0604030504040204" pitchFamily="34" charset="0"/>
              </a:rPr>
              <a:t>August 9, 2016). </a:t>
            </a: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eaLnBrk="1" hangingPunct="1">
              <a:buFont typeface="Arial" panose="020B0604020202020204" pitchFamily="34" charset="0"/>
              <a:buChar char="•"/>
            </a:pPr>
            <a:r>
              <a:rPr lang="en-GB" altLang="es-ES" sz="1200" dirty="0">
                <a:latin typeface="Tahoma" panose="020B0604030504040204" pitchFamily="34" charset="0"/>
                <a:ea typeface="Tahoma" panose="020B0604030504040204" pitchFamily="34" charset="0"/>
                <a:cs typeface="Tahoma" panose="020B0604030504040204" pitchFamily="34" charset="0"/>
              </a:rPr>
              <a:t>Woodward A, Howard N, </a:t>
            </a:r>
            <a:r>
              <a:rPr lang="en-GB" altLang="es-ES" sz="1200" dirty="0" err="1">
                <a:latin typeface="Tahoma" panose="020B0604030504040204" pitchFamily="34" charset="0"/>
                <a:ea typeface="Tahoma" panose="020B0604030504040204" pitchFamily="34" charset="0"/>
                <a:cs typeface="Tahoma" panose="020B0604030504040204" pitchFamily="34" charset="0"/>
              </a:rPr>
              <a:t>Wolffers</a:t>
            </a:r>
            <a:r>
              <a:rPr lang="en-GB" altLang="es-ES" sz="1200" dirty="0">
                <a:latin typeface="Tahoma" panose="020B0604030504040204" pitchFamily="34" charset="0"/>
                <a:ea typeface="Tahoma" panose="020B0604030504040204" pitchFamily="34" charset="0"/>
                <a:cs typeface="Tahoma" panose="020B0604030504040204" pitchFamily="34" charset="0"/>
              </a:rPr>
              <a:t> I. Health and access to care for undocumented migrants living in the European Union: a scoping review. Health Policy and Planning 2014;29:818-830.</a:t>
            </a:r>
            <a:endParaRPr lang="es-ES" altLang="es-ES" sz="1200" dirty="0">
              <a:latin typeface="Tahoma" panose="020B0604030504040204" pitchFamily="34" charset="0"/>
              <a:ea typeface="Tahoma" panose="020B0604030504040204" pitchFamily="34" charset="0"/>
              <a:cs typeface="Tahoma" panose="020B0604030504040204" pitchFamily="34" charset="0"/>
            </a:endParaRPr>
          </a:p>
          <a:p>
            <a:pPr algn="just" eaLnBrk="1" hangingPunct="1"/>
            <a:endParaRPr lang="es-ES" altLang="es-ES" sz="1200" dirty="0">
              <a:latin typeface="Arial Narrow" panose="020B0606020202030204" pitchFamily="34" charset="0"/>
            </a:endParaRPr>
          </a:p>
          <a:p>
            <a:pPr eaLnBrk="1" hangingPunct="1"/>
            <a:endParaRPr lang="es-ES" altLang="es-ES" sz="1400" dirty="0">
              <a:latin typeface="Arial Narrow" panose="020B0606020202030204" pitchFamily="34" charset="0"/>
            </a:endParaRPr>
          </a:p>
        </p:txBody>
      </p:sp>
      <p:sp>
        <p:nvSpPr>
          <p:cNvPr id="5" name="CuadroTexto 1"/>
          <p:cNvSpPr txBox="1">
            <a:spLocks noChangeArrowheads="1"/>
          </p:cNvSpPr>
          <p:nvPr/>
        </p:nvSpPr>
        <p:spPr bwMode="auto">
          <a:xfrm>
            <a:off x="1748396" y="315528"/>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a:solidFill>
                  <a:srgbClr val="000090"/>
                </a:solidFill>
                <a:latin typeface="Tahoma" panose="020B0604030504040204" pitchFamily="34" charset="0"/>
                <a:ea typeface="Tahoma" panose="020B0604030504040204" pitchFamily="34" charset="0"/>
                <a:cs typeface="Tahoma" panose="020B0604030504040204" pitchFamily="34" charset="0"/>
              </a:rPr>
              <a:t>References</a:t>
            </a:r>
            <a:endPar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7765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4"/>
          <p:cNvSpPr txBox="1">
            <a:spLocks noChangeArrowheads="1"/>
          </p:cNvSpPr>
          <p:nvPr/>
        </p:nvSpPr>
        <p:spPr bwMode="auto">
          <a:xfrm>
            <a:off x="379398" y="456247"/>
            <a:ext cx="11359979" cy="6401753"/>
          </a:xfrm>
          <a:prstGeom prst="rect">
            <a:avLst/>
          </a:prstGeom>
          <a:noFill/>
          <a:ln w="9525">
            <a:noFill/>
            <a:miter lim="800000"/>
            <a:headEnd/>
            <a:tailEnd/>
          </a:ln>
        </p:spPr>
        <p:txBody>
          <a:bodyPr wrap="square">
            <a:spAutoFit/>
          </a:bodyPr>
          <a:lstStyle/>
          <a:p>
            <a:pPr algn="just"/>
            <a:r>
              <a:rPr lang="en-GB" sz="1400" dirty="0">
                <a:latin typeface="Tahoma" pitchFamily="34" charset="0"/>
                <a:cs typeface="Tahoma" pitchFamily="34" charset="0"/>
              </a:rPr>
              <a:t>©</a:t>
            </a:r>
            <a:r>
              <a:rPr lang="es-ES" sz="1400" dirty="0">
                <a:latin typeface="Tahoma" pitchFamily="34" charset="0"/>
                <a:cs typeface="Tahoma" pitchFamily="34" charset="0"/>
              </a:rPr>
              <a:t> – 2016 – Escuela Andaluza de Salud Pública. </a:t>
            </a:r>
            <a:r>
              <a:rPr lang="es-ES" sz="1400" dirty="0" err="1">
                <a:latin typeface="Tahoma" pitchFamily="34" charset="0"/>
                <a:cs typeface="Tahoma" pitchFamily="34" charset="0"/>
              </a:rPr>
              <a:t>All</a:t>
            </a:r>
            <a:r>
              <a:rPr lang="es-ES" sz="1400" dirty="0">
                <a:latin typeface="Tahoma" pitchFamily="34" charset="0"/>
                <a:cs typeface="Tahoma" pitchFamily="34" charset="0"/>
              </a:rPr>
              <a:t> </a:t>
            </a:r>
            <a:r>
              <a:rPr lang="es-ES" sz="1400" dirty="0" err="1">
                <a:latin typeface="Tahoma" pitchFamily="34" charset="0"/>
                <a:cs typeface="Tahoma" pitchFamily="34" charset="0"/>
              </a:rPr>
              <a:t>rights</a:t>
            </a:r>
            <a:r>
              <a:rPr lang="es-ES" sz="1400" dirty="0">
                <a:latin typeface="Tahoma" pitchFamily="34" charset="0"/>
                <a:cs typeface="Tahoma" pitchFamily="34" charset="0"/>
              </a:rPr>
              <a:t> </a:t>
            </a:r>
            <a:r>
              <a:rPr lang="es-ES" sz="1400" dirty="0" err="1">
                <a:latin typeface="Tahoma" pitchFamily="34" charset="0"/>
                <a:cs typeface="Tahoma" pitchFamily="34" charset="0"/>
              </a:rPr>
              <a:t>reserved</a:t>
            </a:r>
            <a:r>
              <a:rPr lang="es-ES" sz="1400" dirty="0">
                <a:latin typeface="Tahoma" pitchFamily="34" charset="0"/>
                <a:cs typeface="Tahoma" pitchFamily="34" charset="0"/>
              </a:rPr>
              <a:t>. </a:t>
            </a:r>
            <a:r>
              <a:rPr lang="es-ES" sz="1400" dirty="0" err="1">
                <a:latin typeface="Tahoma" pitchFamily="34" charset="0"/>
                <a:cs typeface="Tahoma" pitchFamily="34" charset="0"/>
              </a:rPr>
              <a:t>Licensed</a:t>
            </a:r>
            <a:r>
              <a:rPr lang="es-ES" sz="1400" dirty="0">
                <a:latin typeface="Tahoma" pitchFamily="34" charset="0"/>
                <a:cs typeface="Tahoma" pitchFamily="34" charset="0"/>
              </a:rPr>
              <a:t> to </a:t>
            </a:r>
            <a:r>
              <a:rPr lang="es-ES" sz="1400" dirty="0" err="1">
                <a:latin typeface="Tahoma" pitchFamily="34" charset="0"/>
                <a:cs typeface="Tahoma" pitchFamily="34" charset="0"/>
              </a:rPr>
              <a:t>the</a:t>
            </a:r>
            <a:r>
              <a:rPr lang="es-ES" sz="1400" dirty="0">
                <a:latin typeface="Tahoma" pitchFamily="34" charset="0"/>
                <a:cs typeface="Tahoma" pitchFamily="34" charset="0"/>
              </a:rPr>
              <a:t> </a:t>
            </a:r>
            <a:r>
              <a:rPr lang="es-ES" sz="1400" dirty="0" err="1">
                <a:latin typeface="Tahoma" pitchFamily="34" charset="0"/>
                <a:cs typeface="Tahoma" pitchFamily="34" charset="0"/>
              </a:rPr>
              <a:t>Consumers</a:t>
            </a:r>
            <a:r>
              <a:rPr lang="es-ES" sz="1400" dirty="0">
                <a:latin typeface="Tahoma" pitchFamily="34" charset="0"/>
                <a:cs typeface="Tahoma" pitchFamily="34" charset="0"/>
              </a:rPr>
              <a:t>, Health, </a:t>
            </a:r>
            <a:r>
              <a:rPr lang="es-ES" sz="1400" dirty="0" err="1">
                <a:latin typeface="Tahoma" pitchFamily="34" charset="0"/>
                <a:cs typeface="Tahoma" pitchFamily="34" charset="0"/>
              </a:rPr>
              <a:t>Agriculture</a:t>
            </a:r>
            <a:r>
              <a:rPr lang="es-ES" sz="1400" dirty="0">
                <a:latin typeface="Tahoma" pitchFamily="34" charset="0"/>
                <a:cs typeface="Tahoma" pitchFamily="34" charset="0"/>
              </a:rPr>
              <a:t> and </a:t>
            </a:r>
            <a:r>
              <a:rPr lang="es-ES" sz="1400" dirty="0" err="1">
                <a:latin typeface="Tahoma" pitchFamily="34" charset="0"/>
                <a:cs typeface="Tahoma" pitchFamily="34" charset="0"/>
              </a:rPr>
              <a:t>Food</a:t>
            </a:r>
            <a:r>
              <a:rPr lang="es-ES" sz="1400" dirty="0">
                <a:latin typeface="Tahoma" pitchFamily="34" charset="0"/>
                <a:cs typeface="Tahoma" pitchFamily="34" charset="0"/>
              </a:rPr>
              <a:t> </a:t>
            </a:r>
            <a:r>
              <a:rPr lang="es-ES" sz="1400" dirty="0" err="1">
                <a:latin typeface="Tahoma" pitchFamily="34" charset="0"/>
                <a:cs typeface="Tahoma" pitchFamily="34" charset="0"/>
              </a:rPr>
              <a:t>Executive</a:t>
            </a:r>
            <a:r>
              <a:rPr lang="es-ES" sz="1400" dirty="0">
                <a:latin typeface="Tahoma" pitchFamily="34" charset="0"/>
                <a:cs typeface="Tahoma" pitchFamily="34" charset="0"/>
              </a:rPr>
              <a:t> Agency (CHAFEA) </a:t>
            </a:r>
            <a:r>
              <a:rPr lang="es-ES" sz="1400" dirty="0" err="1">
                <a:latin typeface="Tahoma" pitchFamily="34" charset="0"/>
                <a:cs typeface="Tahoma" pitchFamily="34" charset="0"/>
              </a:rPr>
              <a:t>under</a:t>
            </a:r>
            <a:r>
              <a:rPr lang="es-ES" sz="1400" dirty="0">
                <a:latin typeface="Tahoma" pitchFamily="34" charset="0"/>
                <a:cs typeface="Tahoma" pitchFamily="34" charset="0"/>
              </a:rPr>
              <a:t> </a:t>
            </a:r>
            <a:r>
              <a:rPr lang="es-ES" sz="1400" dirty="0" err="1">
                <a:latin typeface="Tahoma" pitchFamily="34" charset="0"/>
                <a:cs typeface="Tahoma" pitchFamily="34" charset="0"/>
              </a:rPr>
              <a:t>conditions</a:t>
            </a:r>
            <a:r>
              <a:rPr lang="es-ES" sz="1400" dirty="0">
                <a:latin typeface="Tahoma" pitchFamily="34" charset="0"/>
                <a:cs typeface="Tahoma" pitchFamily="34" charset="0"/>
              </a:rPr>
              <a:t>.</a:t>
            </a:r>
          </a:p>
          <a:p>
            <a:endParaRPr lang="es-ES" sz="1400" dirty="0">
              <a:latin typeface="Tahoma" pitchFamily="34" charset="0"/>
              <a:cs typeface="Tahoma" pitchFamily="34" charset="0"/>
            </a:endParaRPr>
          </a:p>
          <a:p>
            <a:endParaRPr lang="en-GB" sz="1400" dirty="0">
              <a:latin typeface="Tahoma" pitchFamily="34" charset="0"/>
              <a:cs typeface="Tahoma" pitchFamily="34" charset="0"/>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1400" dirty="0">
              <a:latin typeface="Tahoma" pitchFamily="34" charset="0"/>
              <a:cs typeface="Tahoma" pitchFamily="34" charset="0"/>
            </a:endParaRPr>
          </a:p>
          <a:p>
            <a:pPr algn="just"/>
            <a:endParaRPr lang="en-GB" sz="1400" dirty="0">
              <a:latin typeface="Tahoma" pitchFamily="34" charset="0"/>
              <a:cs typeface="Tahoma" pitchFamily="34" charset="0"/>
            </a:endParaRPr>
          </a:p>
          <a:p>
            <a:pPr algn="just"/>
            <a:r>
              <a:rPr lang="en-GB" sz="1400" dirty="0"/>
              <a:t>This document is part of the project ‘717275 / SH-CAPAC’ which has received funding from the European Union’s Health Programme (2014-2020). The content of this report represents the views of the author only and is his/her sole responsibility; it cannot be considered to reflect the views of the European Commission and/or the Consumers, Health, Agriculture and Food Executive Agency or any other body of the European Union. The European Commission and the Agency do not accept any responsibility for use that may be made of the information it contains.</a:t>
            </a:r>
            <a:endParaRPr lang="es-ES" sz="1400" dirty="0"/>
          </a:p>
          <a:p>
            <a:pPr algn="just"/>
            <a:r>
              <a:rPr lang="en-GB" sz="1400" dirty="0"/>
              <a:t> </a:t>
            </a:r>
            <a:endParaRPr lang="es-ES" sz="1400" dirty="0"/>
          </a:p>
          <a:p>
            <a:pPr algn="just"/>
            <a:r>
              <a:rPr lang="en-GB" sz="1400" dirty="0"/>
              <a:t> </a:t>
            </a:r>
            <a:endParaRPr lang="es-ES" sz="1400" dirty="0"/>
          </a:p>
          <a:p>
            <a:pPr algn="just"/>
            <a:r>
              <a:rPr lang="en-US" sz="1400" dirty="0"/>
              <a:t>The document uses contents produced under the EU Health </a:t>
            </a:r>
            <a:r>
              <a:rPr lang="en-US" sz="1400" dirty="0" err="1"/>
              <a:t>Programme</a:t>
            </a:r>
            <a:r>
              <a:rPr lang="en-US" sz="1400" dirty="0"/>
              <a:t> (2008-2013) in the frame of service contract </a:t>
            </a:r>
            <a:r>
              <a:rPr lang="en-US" sz="1400" dirty="0" err="1"/>
              <a:t>nr</a:t>
            </a:r>
            <a:r>
              <a:rPr lang="en-US" sz="1400" dirty="0"/>
              <a:t>. 20136209 with the </a:t>
            </a:r>
            <a:r>
              <a:rPr lang="en-GB" sz="1400" dirty="0"/>
              <a:t>Consumers, Health, Agriculture and Food Executive Agency Unit (</a:t>
            </a:r>
            <a:r>
              <a:rPr lang="en-GB" sz="1400" dirty="0" err="1"/>
              <a:t>Chafea</a:t>
            </a:r>
            <a:r>
              <a:rPr lang="en-GB" sz="1400" dirty="0"/>
              <a:t>) </a:t>
            </a:r>
            <a:r>
              <a:rPr lang="en-US" sz="1400" dirty="0"/>
              <a:t> acting under the mandate from the European Commission: Project “Training packages for health professionals to improve access and quality of health services for migrants and ethnic minorities, including the Roma – MEM-TP” carried out by the Andalusian School of Public Health, EASP (Spain) as consortium leader and Faculty of Health and Medical Sciences of the University of Copenhagen (Denmark), </a:t>
            </a:r>
            <a:r>
              <a:rPr lang="en-US" sz="1400" dirty="0" err="1"/>
              <a:t>Azienda</a:t>
            </a:r>
            <a:r>
              <a:rPr lang="en-US" sz="1400" dirty="0"/>
              <a:t> </a:t>
            </a:r>
            <a:r>
              <a:rPr lang="en-US" sz="1400" dirty="0" err="1"/>
              <a:t>Unità</a:t>
            </a:r>
            <a:r>
              <a:rPr lang="en-US" sz="1400" dirty="0"/>
              <a:t> Sanitaria Locale Reggio Emilia (Italy) and </a:t>
            </a:r>
            <a:r>
              <a:rPr lang="en-US" sz="1400" dirty="0" err="1"/>
              <a:t>Academisch</a:t>
            </a:r>
            <a:r>
              <a:rPr lang="en-US" sz="1400" dirty="0"/>
              <a:t> </a:t>
            </a:r>
            <a:r>
              <a:rPr lang="en-US" sz="1400" dirty="0" err="1"/>
              <a:t>Medisch</a:t>
            </a:r>
            <a:r>
              <a:rPr lang="en-US" sz="1400" dirty="0"/>
              <a:t> Centrum </a:t>
            </a:r>
            <a:r>
              <a:rPr lang="en-US" sz="1400" dirty="0" err="1"/>
              <a:t>bij</a:t>
            </a:r>
            <a:r>
              <a:rPr lang="en-US" sz="1400" dirty="0"/>
              <a:t> de </a:t>
            </a:r>
            <a:r>
              <a:rPr lang="en-US" sz="1400" dirty="0" err="1"/>
              <a:t>Universiteit</a:t>
            </a:r>
            <a:r>
              <a:rPr lang="en-US" sz="1400" dirty="0"/>
              <a:t> van Amsterdam (The Netherlands).</a:t>
            </a:r>
            <a:endParaRPr lang="es-ES" sz="1400" dirty="0"/>
          </a:p>
          <a:p>
            <a:endParaRPr lang="en-GB" sz="1400" dirty="0">
              <a:latin typeface="Tahoma" pitchFamily="34" charset="0"/>
              <a:cs typeface="Tahoma" pitchFamily="34" charset="0"/>
            </a:endParaRPr>
          </a:p>
        </p:txBody>
      </p:sp>
      <p:grpSp>
        <p:nvGrpSpPr>
          <p:cNvPr id="14350" name="Group 14"/>
          <p:cNvGrpSpPr>
            <a:grpSpLocks noChangeAspect="1"/>
          </p:cNvGrpSpPr>
          <p:nvPr/>
        </p:nvGrpSpPr>
        <p:grpSpPr bwMode="auto">
          <a:xfrm>
            <a:off x="1963955" y="1809551"/>
            <a:ext cx="7844188" cy="1350188"/>
            <a:chOff x="1704" y="1448"/>
            <a:chExt cx="3114" cy="536"/>
          </a:xfrm>
        </p:grpSpPr>
        <p:pic>
          <p:nvPicPr>
            <p:cNvPr id="14340" name="Picture 25"/>
            <p:cNvPicPr>
              <a:picLocks noChangeAspect="1" noChangeArrowheads="1"/>
            </p:cNvPicPr>
            <p:nvPr/>
          </p:nvPicPr>
          <p:blipFill>
            <a:blip r:embed="rId2"/>
            <a:srcRect/>
            <a:stretch>
              <a:fillRect/>
            </a:stretch>
          </p:blipFill>
          <p:spPr bwMode="auto">
            <a:xfrm>
              <a:off x="2449" y="1528"/>
              <a:ext cx="720" cy="136"/>
            </a:xfrm>
            <a:prstGeom prst="rect">
              <a:avLst/>
            </a:prstGeom>
            <a:noFill/>
            <a:ln w="9525">
              <a:noFill/>
              <a:miter lim="800000"/>
              <a:headEnd/>
              <a:tailEnd/>
            </a:ln>
          </p:spPr>
        </p:pic>
        <p:pic>
          <p:nvPicPr>
            <p:cNvPr id="14341" name="Obraz 2"/>
            <p:cNvPicPr>
              <a:picLocks noChangeAspect="1" noChangeArrowheads="1"/>
            </p:cNvPicPr>
            <p:nvPr/>
          </p:nvPicPr>
          <p:blipFill>
            <a:blip r:embed="rId3"/>
            <a:srcRect/>
            <a:stretch>
              <a:fillRect/>
            </a:stretch>
          </p:blipFill>
          <p:spPr bwMode="auto">
            <a:xfrm>
              <a:off x="2471" y="1734"/>
              <a:ext cx="720" cy="192"/>
            </a:xfrm>
            <a:prstGeom prst="rect">
              <a:avLst/>
            </a:prstGeom>
            <a:noFill/>
            <a:ln w="9525">
              <a:noFill/>
              <a:miter lim="800000"/>
              <a:headEnd/>
              <a:tailEnd/>
            </a:ln>
          </p:spPr>
        </p:pic>
        <p:pic>
          <p:nvPicPr>
            <p:cNvPr id="14342" name="Picture 27" descr="logo_last_col"/>
            <p:cNvPicPr>
              <a:picLocks noChangeAspect="1" noChangeArrowheads="1"/>
            </p:cNvPicPr>
            <p:nvPr/>
          </p:nvPicPr>
          <p:blipFill>
            <a:blip r:embed="rId4"/>
            <a:srcRect/>
            <a:stretch>
              <a:fillRect/>
            </a:stretch>
          </p:blipFill>
          <p:spPr bwMode="auto">
            <a:xfrm>
              <a:off x="3197" y="1543"/>
              <a:ext cx="792" cy="149"/>
            </a:xfrm>
            <a:prstGeom prst="rect">
              <a:avLst/>
            </a:prstGeom>
            <a:noFill/>
            <a:ln w="9525">
              <a:noFill/>
              <a:miter lim="800000"/>
              <a:headEnd/>
              <a:tailEnd/>
            </a:ln>
          </p:spPr>
        </p:pic>
        <p:pic>
          <p:nvPicPr>
            <p:cNvPr id="14343" name="Picture 28"/>
            <p:cNvPicPr>
              <a:picLocks noChangeAspect="1" noChangeArrowheads="1"/>
            </p:cNvPicPr>
            <p:nvPr/>
          </p:nvPicPr>
          <p:blipFill>
            <a:blip r:embed="rId5"/>
            <a:srcRect/>
            <a:stretch>
              <a:fillRect/>
            </a:stretch>
          </p:blipFill>
          <p:spPr bwMode="auto">
            <a:xfrm>
              <a:off x="3247" y="1756"/>
              <a:ext cx="576" cy="197"/>
            </a:xfrm>
            <a:prstGeom prst="rect">
              <a:avLst/>
            </a:prstGeom>
            <a:noFill/>
            <a:ln w="9525">
              <a:noFill/>
              <a:miter lim="800000"/>
              <a:headEnd/>
              <a:tailEnd/>
            </a:ln>
          </p:spPr>
        </p:pic>
        <p:pic>
          <p:nvPicPr>
            <p:cNvPr id="14344" name="Picture 29" descr="LOGO Trnava University -Slovakia"/>
            <p:cNvPicPr>
              <a:picLocks noChangeAspect="1" noChangeArrowheads="1"/>
            </p:cNvPicPr>
            <p:nvPr/>
          </p:nvPicPr>
          <p:blipFill>
            <a:blip r:embed="rId6"/>
            <a:srcRect/>
            <a:stretch>
              <a:fillRect/>
            </a:stretch>
          </p:blipFill>
          <p:spPr bwMode="auto">
            <a:xfrm>
              <a:off x="4103" y="1534"/>
              <a:ext cx="216" cy="216"/>
            </a:xfrm>
            <a:prstGeom prst="rect">
              <a:avLst/>
            </a:prstGeom>
            <a:noFill/>
            <a:ln w="9525">
              <a:noFill/>
              <a:miter lim="800000"/>
              <a:headEnd/>
              <a:tailEnd/>
            </a:ln>
          </p:spPr>
        </p:pic>
        <p:pic>
          <p:nvPicPr>
            <p:cNvPr id="14346" name="Picture 31" descr="amc logo"/>
            <p:cNvPicPr>
              <a:picLocks noChangeAspect="1" noChangeArrowheads="1"/>
            </p:cNvPicPr>
            <p:nvPr/>
          </p:nvPicPr>
          <p:blipFill>
            <a:blip r:embed="rId7"/>
            <a:srcRect/>
            <a:stretch>
              <a:fillRect/>
            </a:stretch>
          </p:blipFill>
          <p:spPr bwMode="auto">
            <a:xfrm>
              <a:off x="3795" y="1744"/>
              <a:ext cx="576" cy="240"/>
            </a:xfrm>
            <a:prstGeom prst="rect">
              <a:avLst/>
            </a:prstGeom>
            <a:noFill/>
            <a:ln w="9525">
              <a:noFill/>
              <a:miter lim="800000"/>
              <a:headEnd/>
              <a:tailEnd/>
            </a:ln>
          </p:spPr>
        </p:pic>
        <p:pic>
          <p:nvPicPr>
            <p:cNvPr id="14348" name="Picture 12" descr="Logo-SHCAPAC-7"/>
            <p:cNvPicPr>
              <a:picLocks noChangeAspect="1" noChangeArrowheads="1"/>
            </p:cNvPicPr>
            <p:nvPr/>
          </p:nvPicPr>
          <p:blipFill>
            <a:blip r:embed="rId8"/>
            <a:srcRect/>
            <a:stretch>
              <a:fillRect/>
            </a:stretch>
          </p:blipFill>
          <p:spPr bwMode="auto">
            <a:xfrm>
              <a:off x="1704" y="1448"/>
              <a:ext cx="528" cy="528"/>
            </a:xfrm>
            <a:prstGeom prst="rect">
              <a:avLst/>
            </a:prstGeom>
            <a:noFill/>
            <a:ln w="9525">
              <a:noFill/>
              <a:miter lim="800000"/>
              <a:headEnd/>
              <a:tailEnd/>
            </a:ln>
          </p:spPr>
        </p:pic>
        <p:pic>
          <p:nvPicPr>
            <p:cNvPr id="14349" name="Picture 13" descr="logo Ugent"/>
            <p:cNvPicPr>
              <a:picLocks noChangeAspect="1" noChangeArrowheads="1"/>
            </p:cNvPicPr>
            <p:nvPr/>
          </p:nvPicPr>
          <p:blipFill>
            <a:blip r:embed="rId9"/>
            <a:srcRect/>
            <a:stretch>
              <a:fillRect/>
            </a:stretch>
          </p:blipFill>
          <p:spPr bwMode="auto">
            <a:xfrm>
              <a:off x="4386" y="1526"/>
              <a:ext cx="432" cy="306"/>
            </a:xfrm>
            <a:prstGeom prst="rect">
              <a:avLst/>
            </a:prstGeom>
            <a:noFill/>
            <a:ln w="9525">
              <a:noFill/>
              <a:miter lim="800000"/>
              <a:headEnd/>
              <a:tailEnd/>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descr="puente blanco gris"/>
          <p:cNvSpPr>
            <a:spLocks noChangeArrowheads="1"/>
          </p:cNvSpPr>
          <p:nvPr/>
        </p:nvSpPr>
        <p:spPr bwMode="auto">
          <a:xfrm>
            <a:off x="3746326" y="1600911"/>
            <a:ext cx="5143500" cy="365760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1303089" y="2385741"/>
            <a:ext cx="9865217" cy="830997"/>
          </a:xfrm>
          <a:prstGeom prst="rect">
            <a:avLst/>
          </a:prstGeom>
        </p:spPr>
        <p:txBody>
          <a:bodyPr wrap="square">
            <a:spAutoFit/>
          </a:bodyPr>
          <a:lstStyle/>
          <a:p>
            <a:pPr algn="ctr"/>
            <a: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br>
            <a:endPar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ángulo 3"/>
          <p:cNvSpPr/>
          <p:nvPr/>
        </p:nvSpPr>
        <p:spPr>
          <a:xfrm>
            <a:off x="1385468" y="1600911"/>
            <a:ext cx="9865217" cy="1569660"/>
          </a:xfrm>
          <a:prstGeom prst="rect">
            <a:avLst/>
          </a:prstGeom>
        </p:spPr>
        <p:txBody>
          <a:bodyPr wrap="square">
            <a:spAutoFit/>
          </a:bodyPr>
          <a:lstStyle/>
          <a:p>
            <a:pPr algn="ctr"/>
            <a:r>
              <a:rPr lang="en-GB" altLang="es-ES" sz="2400"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dirty="0">
                <a:solidFill>
                  <a:srgbClr val="000090"/>
                </a:solidFill>
                <a:latin typeface="Tahoma" panose="020B0604030504040204" pitchFamily="34" charset="0"/>
                <a:ea typeface="Tahoma" panose="020B0604030504040204" pitchFamily="34" charset="0"/>
                <a:cs typeface="Tahoma" panose="020B0604030504040204" pitchFamily="34" charset="0"/>
              </a:rPr>
            </a:br>
            <a: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t/>
            </a:r>
            <a:br>
              <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rPr>
            </a:br>
            <a:r>
              <a:rPr lang="en-GB"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Compulsory activity 1:</a:t>
            </a:r>
          </a:p>
          <a:p>
            <a:pPr algn="ctr"/>
            <a:r>
              <a:rPr lang="en-GB"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Presentation</a:t>
            </a:r>
            <a:endParaRPr lang="en-GB"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710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6" descr="8096633976_ca3a900023_o.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597901" y="1210018"/>
            <a:ext cx="24860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1992314" y="1385888"/>
            <a:ext cx="8201025"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s-ES" altLang="es-ES" sz="1800"/>
          </a:p>
        </p:txBody>
      </p:sp>
      <p:sp>
        <p:nvSpPr>
          <p:cNvPr id="6148" name="CuadroTexto 1"/>
          <p:cNvSpPr txBox="1">
            <a:spLocks noChangeArrowheads="1"/>
          </p:cNvSpPr>
          <p:nvPr/>
        </p:nvSpPr>
        <p:spPr bwMode="auto">
          <a:xfrm>
            <a:off x="0" y="280703"/>
            <a:ext cx="1219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Concepts</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and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terminologies</a:t>
            </a:r>
            <a:endPar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2" name="CuadroTexto 3"/>
          <p:cNvSpPr txBox="1">
            <a:spLocks noChangeArrowheads="1"/>
          </p:cNvSpPr>
          <p:nvPr/>
        </p:nvSpPr>
        <p:spPr bwMode="auto">
          <a:xfrm>
            <a:off x="1659969" y="1421267"/>
            <a:ext cx="813593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just" eaLnBrk="1" hangingPunct="1">
              <a:buClr>
                <a:srgbClr val="D6631A"/>
              </a:buClr>
              <a:buSzPct val="150000"/>
              <a:buFont typeface="Arial" panose="020B0604020202020204" pitchFamily="34" charset="0"/>
              <a:buChar char="•"/>
              <a:defRPr/>
            </a:pPr>
            <a:r>
              <a:rPr lang="es-ES_tradnl" altLang="es-ES" b="1" dirty="0" err="1" smtClean="0">
                <a:solidFill>
                  <a:srgbClr val="D6631A"/>
                </a:solidFill>
                <a:latin typeface="Tahoma" panose="020B0604030504040204" pitchFamily="34" charset="0"/>
                <a:ea typeface="Tahoma" panose="020B0604030504040204" pitchFamily="34" charset="0"/>
                <a:cs typeface="Tahoma" panose="020B0604030504040204" pitchFamily="34" charset="0"/>
              </a:rPr>
              <a:t>Concepts</a:t>
            </a:r>
            <a:r>
              <a:rPr lang="es-ES_tradnl" altLang="es-ES" b="1" dirty="0" smtClean="0">
                <a:solidFill>
                  <a:srgbClr val="D6631A"/>
                </a:solidFill>
                <a:latin typeface="Tahoma" panose="020B0604030504040204" pitchFamily="34" charset="0"/>
                <a:ea typeface="Tahoma" panose="020B0604030504040204" pitchFamily="34" charset="0"/>
                <a:cs typeface="Tahoma" panose="020B0604030504040204" pitchFamily="34" charset="0"/>
              </a:rPr>
              <a:t> and </a:t>
            </a:r>
            <a:r>
              <a:rPr lang="es-ES_tradnl" altLang="es-ES" b="1" dirty="0" err="1" smtClean="0">
                <a:solidFill>
                  <a:srgbClr val="D6631A"/>
                </a:solidFill>
                <a:latin typeface="Tahoma" panose="020B0604030504040204" pitchFamily="34" charset="0"/>
                <a:ea typeface="Tahoma" panose="020B0604030504040204" pitchFamily="34" charset="0"/>
                <a:cs typeface="Tahoma" panose="020B0604030504040204" pitchFamily="34" charset="0"/>
              </a:rPr>
              <a:t>terminologies</a:t>
            </a:r>
            <a:endParaRPr lang="es-ES" altLang="es-ES" b="1" dirty="0">
              <a:solidFill>
                <a:srgbClr val="D6631A"/>
              </a:solidFill>
              <a:latin typeface="Tahoma" panose="020B0604030504040204" pitchFamily="34" charset="0"/>
              <a:ea typeface="Tahoma" panose="020B0604030504040204" pitchFamily="34" charset="0"/>
              <a:cs typeface="Tahoma" panose="020B0604030504040204" pitchFamily="34" charset="0"/>
            </a:endParaRPr>
          </a:p>
          <a:p>
            <a:pPr lvl="1" algn="just" eaLnBrk="1" hangingPunct="1">
              <a:buClr>
                <a:srgbClr val="D6631A"/>
              </a:buClr>
              <a:buSzPct val="100000"/>
              <a:buFont typeface="Wingdings" panose="05000000000000000000" pitchFamily="2" charset="2"/>
              <a:buChar char="ü"/>
              <a:defRPr/>
            </a:pPr>
            <a:r>
              <a:rPr lang="es-ES" altLang="es-ES" sz="1800" dirty="0">
                <a:latin typeface="Tahoma" panose="020B0604030504040204" pitchFamily="34" charset="0"/>
                <a:ea typeface="Tahoma" panose="020B0604030504040204" pitchFamily="34" charset="0"/>
                <a:cs typeface="Tahoma" panose="020B0604030504040204" pitchFamily="34" charset="0"/>
              </a:rPr>
              <a:t>“</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Illegal</a:t>
            </a:r>
            <a:r>
              <a:rPr lang="es-ES" altLang="ja-JP" sz="1800" dirty="0" smtClean="0">
                <a:latin typeface="Tahoma" panose="020B0604030504040204" pitchFamily="34" charset="0"/>
                <a:ea typeface="Tahoma" panose="020B0604030504040204" pitchFamily="34" charset="0"/>
                <a:cs typeface="Tahoma" panose="020B0604030504040204" pitchFamily="34" charset="0"/>
              </a:rPr>
              <a:t> </a:t>
            </a:r>
            <a:r>
              <a:rPr lang="es-ES" altLang="ja-JP" sz="1800" dirty="0" err="1">
                <a:latin typeface="Tahoma" panose="020B0604030504040204" pitchFamily="34" charset="0"/>
                <a:ea typeface="Tahoma" panose="020B0604030504040204" pitchFamily="34" charset="0"/>
                <a:cs typeface="Tahoma" panose="020B0604030504040204" pitchFamily="34" charset="0"/>
              </a:rPr>
              <a:t>migrants</a:t>
            </a:r>
            <a:r>
              <a:rPr lang="es-ES" altLang="es-ES" sz="1800" dirty="0">
                <a:latin typeface="Tahoma" panose="020B0604030504040204" pitchFamily="34" charset="0"/>
                <a:ea typeface="Tahoma" panose="020B0604030504040204" pitchFamily="34" charset="0"/>
                <a:cs typeface="Tahoma" panose="020B0604030504040204" pitchFamily="34" charset="0"/>
              </a:rPr>
              <a:t>”</a:t>
            </a:r>
            <a:endParaRPr lang="es-ES" altLang="ja-JP" sz="1800" dirty="0">
              <a:latin typeface="Tahoma" panose="020B0604030504040204" pitchFamily="34" charset="0"/>
              <a:ea typeface="Tahoma" panose="020B0604030504040204" pitchFamily="34" charset="0"/>
              <a:cs typeface="Tahoma" panose="020B0604030504040204" pitchFamily="34" charset="0"/>
            </a:endParaRPr>
          </a:p>
          <a:p>
            <a:pPr lvl="1" algn="just" eaLnBrk="1" hangingPunct="1">
              <a:buClr>
                <a:srgbClr val="D6631A"/>
              </a:buClr>
              <a:buSzPct val="100000"/>
              <a:buFont typeface="Wingdings" panose="05000000000000000000" pitchFamily="2" charset="2"/>
              <a:buChar char="ü"/>
              <a:defRPr/>
            </a:pPr>
            <a:r>
              <a:rPr lang="es-ES" altLang="es-ES" sz="1800" dirty="0" smtClean="0">
                <a:latin typeface="Tahoma" panose="020B0604030504040204" pitchFamily="34" charset="0"/>
                <a:ea typeface="Tahoma" panose="020B0604030504040204" pitchFamily="34" charset="0"/>
                <a:cs typeface="Tahoma" panose="020B0604030504040204" pitchFamily="34" charset="0"/>
              </a:rPr>
              <a:t>“</a:t>
            </a:r>
            <a:r>
              <a:rPr lang="es-ES" altLang="es-ES" sz="1800" dirty="0">
                <a:latin typeface="Tahoma" panose="020B0604030504040204" pitchFamily="34" charset="0"/>
                <a:ea typeface="Tahoma" panose="020B0604030504040204" pitchFamily="34" charset="0"/>
                <a:cs typeface="Tahoma" panose="020B0604030504040204" pitchFamily="34" charset="0"/>
              </a:rPr>
              <a:t>Irregular </a:t>
            </a:r>
            <a:r>
              <a:rPr lang="es-ES" altLang="es-ES" sz="1800" dirty="0" err="1">
                <a:latin typeface="Tahoma" panose="020B0604030504040204" pitchFamily="34" charset="0"/>
                <a:ea typeface="Tahoma" panose="020B0604030504040204" pitchFamily="34" charset="0"/>
                <a:cs typeface="Tahoma" panose="020B0604030504040204" pitchFamily="34" charset="0"/>
              </a:rPr>
              <a:t>migrants</a:t>
            </a:r>
            <a:r>
              <a:rPr lang="es-ES" altLang="es-ES" sz="1800" dirty="0">
                <a:latin typeface="Tahoma" panose="020B0604030504040204" pitchFamily="34" charset="0"/>
                <a:ea typeface="Tahoma" panose="020B0604030504040204" pitchFamily="34" charset="0"/>
                <a:cs typeface="Tahoma" panose="020B0604030504040204" pitchFamily="34" charset="0"/>
              </a:rPr>
              <a:t>”</a:t>
            </a:r>
          </a:p>
          <a:p>
            <a:pPr lvl="1" algn="just" eaLnBrk="1" hangingPunct="1">
              <a:buClr>
                <a:srgbClr val="D6631A"/>
              </a:buClr>
              <a:buSzPct val="100000"/>
              <a:buFont typeface="Wingdings" panose="05000000000000000000" pitchFamily="2" charset="2"/>
              <a:buChar char="ü"/>
              <a:defRPr/>
            </a:pPr>
            <a:r>
              <a:rPr lang="es-ES" altLang="ja-JP" sz="1800" dirty="0" smtClean="0">
                <a:latin typeface="Tahoma" panose="020B0604030504040204" pitchFamily="34" charset="0"/>
                <a:ea typeface="Tahoma" panose="020B0604030504040204" pitchFamily="34" charset="0"/>
                <a:cs typeface="Tahoma" panose="020B0604030504040204" pitchFamily="34" charset="0"/>
              </a:rPr>
              <a:t>“</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Migrants</a:t>
            </a:r>
            <a:r>
              <a:rPr lang="es-ES" altLang="ja-JP" sz="1800" dirty="0" smtClean="0">
                <a:latin typeface="Tahoma" panose="020B0604030504040204" pitchFamily="34" charset="0"/>
                <a:ea typeface="Tahoma" panose="020B0604030504040204" pitchFamily="34" charset="0"/>
                <a:cs typeface="Tahoma" panose="020B0604030504040204" pitchFamily="34" charset="0"/>
              </a:rPr>
              <a:t> in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an</a:t>
            </a:r>
            <a:r>
              <a:rPr lang="es-ES" altLang="ja-JP" sz="1800" dirty="0" smtClean="0">
                <a:latin typeface="Tahoma" panose="020B0604030504040204" pitchFamily="34" charset="0"/>
                <a:ea typeface="Tahoma" panose="020B0604030504040204" pitchFamily="34" charset="0"/>
                <a:cs typeface="Tahoma" panose="020B0604030504040204" pitchFamily="34" charset="0"/>
              </a:rPr>
              <a:t>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irregularized</a:t>
            </a:r>
            <a:r>
              <a:rPr lang="es-ES" altLang="ja-JP" sz="1800" dirty="0" smtClean="0">
                <a:latin typeface="Tahoma" panose="020B0604030504040204" pitchFamily="34" charset="0"/>
                <a:ea typeface="Tahoma" panose="020B0604030504040204" pitchFamily="34" charset="0"/>
                <a:cs typeface="Tahoma" panose="020B0604030504040204" pitchFamily="34" charset="0"/>
              </a:rPr>
              <a:t>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situation</a:t>
            </a:r>
            <a:r>
              <a:rPr lang="es-ES" altLang="ja-JP" sz="1800" dirty="0" smtClean="0">
                <a:latin typeface="Tahoma" panose="020B0604030504040204" pitchFamily="34" charset="0"/>
                <a:ea typeface="Tahoma" panose="020B0604030504040204" pitchFamily="34" charset="0"/>
                <a:cs typeface="Tahoma" panose="020B0604030504040204" pitchFamily="34" charset="0"/>
              </a:rPr>
              <a:t>”</a:t>
            </a:r>
          </a:p>
          <a:p>
            <a:pPr lvl="1" algn="just">
              <a:buClr>
                <a:srgbClr val="D6631A"/>
              </a:buClr>
              <a:buSzPct val="100000"/>
              <a:buFont typeface="Wingdings" panose="05000000000000000000" pitchFamily="2" charset="2"/>
              <a:buChar char="ü"/>
              <a:defRPr/>
            </a:pPr>
            <a:r>
              <a:rPr lang="es-ES" altLang="es-ES" sz="1800" dirty="0" smtClean="0">
                <a:latin typeface="Tahoma" panose="020B0604030504040204" pitchFamily="34" charset="0"/>
                <a:ea typeface="Tahoma" panose="020B0604030504040204" pitchFamily="34" charset="0"/>
                <a:cs typeface="Tahoma" panose="020B0604030504040204" pitchFamily="34" charset="0"/>
              </a:rPr>
              <a:t>“</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Undocumented</a:t>
            </a:r>
            <a:r>
              <a:rPr lang="es-ES" altLang="ja-JP" sz="1800" dirty="0" smtClean="0">
                <a:latin typeface="Tahoma" panose="020B0604030504040204" pitchFamily="34" charset="0"/>
                <a:ea typeface="Tahoma" panose="020B0604030504040204" pitchFamily="34" charset="0"/>
                <a:cs typeface="Tahoma" panose="020B0604030504040204" pitchFamily="34" charset="0"/>
              </a:rPr>
              <a:t>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migrants</a:t>
            </a:r>
            <a:r>
              <a:rPr lang="es-ES" altLang="es-ES" sz="1800" dirty="0" smtClean="0">
                <a:latin typeface="Tahoma" panose="020B0604030504040204" pitchFamily="34" charset="0"/>
                <a:ea typeface="Tahoma" panose="020B0604030504040204" pitchFamily="34" charset="0"/>
                <a:cs typeface="Tahoma" panose="020B0604030504040204" pitchFamily="34" charset="0"/>
              </a:rPr>
              <a:t>”</a:t>
            </a:r>
          </a:p>
          <a:p>
            <a:pPr lvl="1" algn="just">
              <a:buClr>
                <a:srgbClr val="D6631A"/>
              </a:buClr>
              <a:buSzPct val="100000"/>
              <a:buFont typeface="Wingdings" panose="05000000000000000000" pitchFamily="2" charset="2"/>
              <a:buChar char="ü"/>
              <a:defRPr/>
            </a:pPr>
            <a:r>
              <a:rPr lang="es-ES" altLang="es-ES" sz="1800" dirty="0">
                <a:latin typeface="Tahoma" panose="020B0604030504040204" pitchFamily="34" charset="0"/>
                <a:ea typeface="Tahoma" panose="020B0604030504040204" pitchFamily="34" charset="0"/>
                <a:cs typeface="Tahoma" panose="020B0604030504040204" pitchFamily="34" charset="0"/>
              </a:rPr>
              <a:t>“</a:t>
            </a:r>
            <a:r>
              <a:rPr lang="es-ES" altLang="ja-JP" sz="1800" dirty="0" err="1">
                <a:latin typeface="Tahoma" panose="020B0604030504040204" pitchFamily="34" charset="0"/>
                <a:ea typeface="Tahoma" panose="020B0604030504040204" pitchFamily="34" charset="0"/>
                <a:cs typeface="Tahoma" panose="020B0604030504040204" pitchFamily="34" charset="0"/>
              </a:rPr>
              <a:t>Migrants</a:t>
            </a:r>
            <a:r>
              <a:rPr lang="es-ES" altLang="ja-JP" sz="1800" dirty="0">
                <a:latin typeface="Tahoma" panose="020B0604030504040204" pitchFamily="34" charset="0"/>
                <a:ea typeface="Tahoma" panose="020B0604030504040204" pitchFamily="34" charset="0"/>
                <a:cs typeface="Tahoma" panose="020B0604030504040204" pitchFamily="34" charset="0"/>
              </a:rPr>
              <a:t> in </a:t>
            </a:r>
            <a:r>
              <a:rPr lang="es-ES" altLang="ja-JP" sz="1800" dirty="0" err="1">
                <a:latin typeface="Tahoma" panose="020B0604030504040204" pitchFamily="34" charset="0"/>
                <a:ea typeface="Tahoma" panose="020B0604030504040204" pitchFamily="34" charset="0"/>
                <a:cs typeface="Tahoma" panose="020B0604030504040204" pitchFamily="34" charset="0"/>
              </a:rPr>
              <a:t>an</a:t>
            </a:r>
            <a:r>
              <a:rPr lang="es-ES" altLang="ja-JP" sz="1800" dirty="0">
                <a:latin typeface="Tahoma" panose="020B0604030504040204" pitchFamily="34" charset="0"/>
                <a:ea typeface="Tahoma" panose="020B0604030504040204" pitchFamily="34" charset="0"/>
                <a:cs typeface="Tahoma" panose="020B0604030504040204" pitchFamily="34" charset="0"/>
              </a:rPr>
              <a:t> 'irregular'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situation</a:t>
            </a:r>
            <a:r>
              <a:rPr lang="es-ES" altLang="ja-JP" sz="1800" dirty="0" smtClean="0">
                <a:latin typeface="Tahoma" panose="020B0604030504040204" pitchFamily="34" charset="0"/>
                <a:ea typeface="Tahoma" panose="020B0604030504040204" pitchFamily="34" charset="0"/>
                <a:cs typeface="Tahoma" panose="020B0604030504040204" pitchFamily="34" charset="0"/>
              </a:rPr>
              <a:t>”</a:t>
            </a:r>
          </a:p>
          <a:p>
            <a:pPr lvl="1" algn="just" eaLnBrk="1" hangingPunct="1">
              <a:buClr>
                <a:srgbClr val="D6631A"/>
              </a:buClr>
              <a:buSzPct val="100000"/>
              <a:defRPr/>
            </a:pPr>
            <a:endParaRPr lang="es-ES" altLang="es-ES" dirty="0">
              <a:latin typeface="Tahoma" panose="020B0604030504040204" pitchFamily="34" charset="0"/>
              <a:ea typeface="Tahoma" panose="020B0604030504040204" pitchFamily="34" charset="0"/>
              <a:cs typeface="Tahoma" panose="020B0604030504040204" pitchFamily="34" charset="0"/>
            </a:endParaRPr>
          </a:p>
          <a:p>
            <a:pPr algn="just" eaLnBrk="1" hangingPunct="1">
              <a:buClr>
                <a:srgbClr val="D6631A"/>
              </a:buClr>
              <a:buSzPct val="150000"/>
              <a:buFont typeface="Arial" panose="020B0604020202020204" pitchFamily="34" charset="0"/>
              <a:buChar char="•"/>
              <a:defRPr/>
            </a:pPr>
            <a:r>
              <a:rPr lang="es-ES" altLang="es-ES" dirty="0" err="1">
                <a:latin typeface="Tahoma" panose="020B0604030504040204" pitchFamily="34" charset="0"/>
                <a:ea typeface="Tahoma" panose="020B0604030504040204" pitchFamily="34" charset="0"/>
                <a:cs typeface="Tahoma" panose="020B0604030504040204" pitchFamily="34" charset="0"/>
              </a:rPr>
              <a:t>Theoretical</a:t>
            </a:r>
            <a:r>
              <a:rPr lang="es-ES" altLang="es-ES" dirty="0">
                <a:latin typeface="Tahoma" panose="020B0604030504040204" pitchFamily="34" charset="0"/>
                <a:ea typeface="Tahoma" panose="020B0604030504040204" pitchFamily="34" charset="0"/>
                <a:cs typeface="Tahoma" panose="020B0604030504040204" pitchFamily="34" charset="0"/>
              </a:rPr>
              <a:t> and </a:t>
            </a:r>
            <a:r>
              <a:rPr lang="es-ES" altLang="es-ES" dirty="0" err="1">
                <a:latin typeface="Tahoma" panose="020B0604030504040204" pitchFamily="34" charset="0"/>
                <a:ea typeface="Tahoma" panose="020B0604030504040204" pitchFamily="34" charset="0"/>
                <a:cs typeface="Tahoma" panose="020B0604030504040204" pitchFamily="34" charset="0"/>
              </a:rPr>
              <a:t>political</a:t>
            </a:r>
            <a:r>
              <a:rPr lang="es-ES" altLang="es-ES" dirty="0">
                <a:latin typeface="Tahoma" panose="020B0604030504040204" pitchFamily="34" charset="0"/>
                <a:ea typeface="Tahoma" panose="020B0604030504040204" pitchFamily="34" charset="0"/>
                <a:cs typeface="Tahoma" panose="020B0604030504040204" pitchFamily="34" charset="0"/>
              </a:rPr>
              <a:t> </a:t>
            </a:r>
            <a:r>
              <a:rPr lang="es-ES" altLang="es-ES" dirty="0" err="1">
                <a:latin typeface="Tahoma" panose="020B0604030504040204" pitchFamily="34" charset="0"/>
                <a:ea typeface="Tahoma" panose="020B0604030504040204" pitchFamily="34" charset="0"/>
                <a:cs typeface="Tahoma" panose="020B0604030504040204" pitchFamily="34" charset="0"/>
              </a:rPr>
              <a:t>discussion</a:t>
            </a:r>
            <a:r>
              <a:rPr lang="es-ES" altLang="es-ES" dirty="0">
                <a:latin typeface="Tahoma" panose="020B0604030504040204" pitchFamily="34" charset="0"/>
                <a:ea typeface="Tahoma" panose="020B0604030504040204" pitchFamily="34" charset="0"/>
                <a:cs typeface="Tahoma" panose="020B0604030504040204" pitchFamily="34" charset="0"/>
              </a:rPr>
              <a:t> </a:t>
            </a:r>
            <a:r>
              <a:rPr lang="es-ES" altLang="es-ES" dirty="0" err="1">
                <a:latin typeface="Tahoma" panose="020B0604030504040204" pitchFamily="34" charset="0"/>
                <a:ea typeface="Tahoma" panose="020B0604030504040204" pitchFamily="34" charset="0"/>
                <a:cs typeface="Tahoma" panose="020B0604030504040204" pitchFamily="34" charset="0"/>
              </a:rPr>
              <a:t>related</a:t>
            </a:r>
            <a:r>
              <a:rPr lang="es-ES" altLang="es-ES" dirty="0">
                <a:latin typeface="Tahoma" panose="020B0604030504040204" pitchFamily="34" charset="0"/>
                <a:ea typeface="Tahoma" panose="020B0604030504040204" pitchFamily="34" charset="0"/>
                <a:cs typeface="Tahoma" panose="020B0604030504040204" pitchFamily="34" charset="0"/>
              </a:rPr>
              <a:t> to </a:t>
            </a:r>
            <a:r>
              <a:rPr lang="es-ES" altLang="es-ES" dirty="0" err="1">
                <a:latin typeface="Tahoma" panose="020B0604030504040204" pitchFamily="34" charset="0"/>
                <a:ea typeface="Tahoma" panose="020B0604030504040204" pitchFamily="34" charset="0"/>
                <a:cs typeface="Tahoma" panose="020B0604030504040204" pitchFamily="34" charset="0"/>
              </a:rPr>
              <a:t>terminology</a:t>
            </a:r>
            <a:r>
              <a:rPr lang="es-ES" altLang="es-ES" dirty="0">
                <a:latin typeface="Tahoma" panose="020B0604030504040204" pitchFamily="34" charset="0"/>
                <a:ea typeface="Tahoma" panose="020B0604030504040204" pitchFamily="34" charset="0"/>
                <a:cs typeface="Tahoma" panose="020B0604030504040204" pitchFamily="34" charset="0"/>
              </a:rPr>
              <a:t> use.</a:t>
            </a:r>
          </a:p>
          <a:p>
            <a:pPr algn="just" eaLnBrk="1" hangingPunct="1">
              <a:buClr>
                <a:srgbClr val="D6631A"/>
              </a:buClr>
              <a:buSzPct val="150000"/>
              <a:buFont typeface="Arial" panose="020B0604020202020204" pitchFamily="34" charset="0"/>
              <a:buChar char="•"/>
              <a:defRPr/>
            </a:pPr>
            <a:endParaRPr lang="es-ES" altLang="es-ES" dirty="0">
              <a:latin typeface="Tahoma" panose="020B0604030504040204" pitchFamily="34" charset="0"/>
              <a:ea typeface="Tahoma" panose="020B0604030504040204" pitchFamily="34" charset="0"/>
              <a:cs typeface="Tahoma" panose="020B0604030504040204" pitchFamily="34" charset="0"/>
            </a:endParaRPr>
          </a:p>
          <a:p>
            <a:pPr algn="just" eaLnBrk="1" hangingPunct="1">
              <a:buClr>
                <a:srgbClr val="D6631A"/>
              </a:buClr>
              <a:buSzPct val="150000"/>
              <a:buFont typeface="Arial" panose="020B0604020202020204" pitchFamily="34" charset="0"/>
              <a:buChar char="•"/>
              <a:defRPr/>
            </a:pPr>
            <a:r>
              <a:rPr lang="es-ES" altLang="es-ES" dirty="0" err="1">
                <a:latin typeface="Tahoma" panose="020B0604030504040204" pitchFamily="34" charset="0"/>
                <a:ea typeface="Tahoma" panose="020B0604030504040204" pitchFamily="34" charset="0"/>
                <a:cs typeface="Tahoma" panose="020B0604030504040204" pitchFamily="34" charset="0"/>
              </a:rPr>
              <a:t>Complex</a:t>
            </a:r>
            <a:r>
              <a:rPr lang="es-ES" altLang="es-ES" dirty="0">
                <a:latin typeface="Tahoma" panose="020B0604030504040204" pitchFamily="34" charset="0"/>
                <a:ea typeface="Tahoma" panose="020B0604030504040204" pitchFamily="34" charset="0"/>
                <a:cs typeface="Tahoma" panose="020B0604030504040204" pitchFamily="34" charset="0"/>
              </a:rPr>
              <a:t> </a:t>
            </a:r>
            <a:r>
              <a:rPr lang="es-ES" altLang="es-ES" dirty="0" err="1">
                <a:latin typeface="Tahoma" panose="020B0604030504040204" pitchFamily="34" charset="0"/>
                <a:ea typeface="Tahoma" panose="020B0604030504040204" pitchFamily="34" charset="0"/>
                <a:cs typeface="Tahoma" panose="020B0604030504040204" pitchFamily="34" charset="0"/>
              </a:rPr>
              <a:t>character</a:t>
            </a:r>
            <a:r>
              <a:rPr lang="es-ES" altLang="es-ES" dirty="0">
                <a:latin typeface="Tahoma" panose="020B0604030504040204" pitchFamily="34" charset="0"/>
                <a:ea typeface="Tahoma" panose="020B0604030504040204" pitchFamily="34" charset="0"/>
                <a:cs typeface="Tahoma" panose="020B0604030504040204" pitchFamily="34" charset="0"/>
              </a:rPr>
              <a:t> of </a:t>
            </a:r>
            <a:r>
              <a:rPr lang="es-ES" altLang="es-ES" dirty="0" err="1" smtClean="0">
                <a:latin typeface="Tahoma" panose="020B0604030504040204" pitchFamily="34" charset="0"/>
                <a:ea typeface="Tahoma" panose="020B0604030504040204" pitchFamily="34" charset="0"/>
                <a:cs typeface="Tahoma" panose="020B0604030504040204" pitchFamily="34" charset="0"/>
              </a:rPr>
              <a:t>the</a:t>
            </a:r>
            <a:r>
              <a:rPr lang="es-ES" altLang="es-ES" dirty="0" smtClean="0">
                <a:latin typeface="Tahoma" panose="020B0604030504040204" pitchFamily="34" charset="0"/>
                <a:ea typeface="Tahoma" panose="020B0604030504040204" pitchFamily="34" charset="0"/>
                <a:cs typeface="Tahoma" panose="020B0604030504040204" pitchFamily="34" charset="0"/>
              </a:rPr>
              <a:t> </a:t>
            </a:r>
            <a:r>
              <a:rPr lang="es-ES" altLang="es-ES" dirty="0" err="1" smtClean="0">
                <a:latin typeface="Tahoma" panose="020B0604030504040204" pitchFamily="34" charset="0"/>
                <a:ea typeface="Tahoma" panose="020B0604030504040204" pitchFamily="34" charset="0"/>
                <a:cs typeface="Tahoma" panose="020B0604030504040204" pitchFamily="34" charset="0"/>
              </a:rPr>
              <a:t>migration</a:t>
            </a:r>
            <a:r>
              <a:rPr lang="es-ES" altLang="es-ES" dirty="0" smtClean="0">
                <a:latin typeface="Tahoma" panose="020B0604030504040204" pitchFamily="34" charset="0"/>
                <a:ea typeface="Tahoma" panose="020B0604030504040204" pitchFamily="34" charset="0"/>
                <a:cs typeface="Tahoma" panose="020B0604030504040204" pitchFamily="34" charset="0"/>
              </a:rPr>
              <a:t> </a:t>
            </a:r>
            <a:r>
              <a:rPr lang="es-ES" altLang="es-ES" dirty="0">
                <a:latin typeface="Tahoma" panose="020B0604030504040204" pitchFamily="34" charset="0"/>
                <a:ea typeface="Tahoma" panose="020B0604030504040204" pitchFamily="34" charset="0"/>
                <a:cs typeface="Tahoma" panose="020B0604030504040204" pitchFamily="34" charset="0"/>
              </a:rPr>
              <a:t>status.</a:t>
            </a:r>
          </a:p>
          <a:p>
            <a:pPr marL="0" indent="0" algn="just">
              <a:buClr>
                <a:srgbClr val="D6631A"/>
              </a:buClr>
              <a:buSzPct val="150000"/>
              <a:defRPr/>
            </a:pPr>
            <a:endParaRPr lang="es-ES" altLang="es-ES" dirty="0">
              <a:latin typeface="Arial Narrow" panose="020B0606020202030204" pitchFamily="34" charset="0"/>
            </a:endParaRPr>
          </a:p>
        </p:txBody>
      </p:sp>
      <p:sp>
        <p:nvSpPr>
          <p:cNvPr id="6150" name="CuadroTexto 75"/>
          <p:cNvSpPr txBox="1">
            <a:spLocks noChangeArrowheads="1"/>
          </p:cNvSpPr>
          <p:nvPr/>
        </p:nvSpPr>
        <p:spPr bwMode="auto">
          <a:xfrm>
            <a:off x="2865910" y="6580187"/>
            <a:ext cx="9251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s-ES" altLang="es-ES" sz="1200" i="1" dirty="0" err="1">
                <a:solidFill>
                  <a:srgbClr val="606060"/>
                </a:solidFill>
                <a:latin typeface="Arial Narrow" panose="020B0606020202030204" pitchFamily="34" charset="0"/>
              </a:rPr>
              <a:t>Duvell</a:t>
            </a:r>
            <a:r>
              <a:rPr lang="es-ES" altLang="es-ES" sz="1200" i="1" dirty="0">
                <a:solidFill>
                  <a:srgbClr val="606060"/>
                </a:solidFill>
                <a:latin typeface="Arial Narrow" panose="020B0606020202030204" pitchFamily="34" charset="0"/>
              </a:rPr>
              <a:t>, et al. 2008; Global </a:t>
            </a:r>
            <a:r>
              <a:rPr lang="es-ES" altLang="es-ES" sz="1200" i="1" dirty="0" err="1">
                <a:solidFill>
                  <a:srgbClr val="606060"/>
                </a:solidFill>
                <a:latin typeface="Arial Narrow" panose="020B0606020202030204" pitchFamily="34" charset="0"/>
              </a:rPr>
              <a:t>Commission</a:t>
            </a:r>
            <a:r>
              <a:rPr lang="es-ES" altLang="es-ES" sz="1200" i="1" dirty="0">
                <a:solidFill>
                  <a:srgbClr val="606060"/>
                </a:solidFill>
                <a:latin typeface="Arial Narrow" panose="020B0606020202030204" pitchFamily="34" charset="0"/>
              </a:rPr>
              <a:t> </a:t>
            </a:r>
            <a:r>
              <a:rPr lang="es-ES" altLang="es-ES" sz="1200" i="1" dirty="0" err="1">
                <a:solidFill>
                  <a:srgbClr val="606060"/>
                </a:solidFill>
                <a:latin typeface="Arial Narrow" panose="020B0606020202030204" pitchFamily="34" charset="0"/>
              </a:rPr>
              <a:t>on</a:t>
            </a:r>
            <a:r>
              <a:rPr lang="es-ES" altLang="es-ES" sz="1200" i="1" dirty="0">
                <a:solidFill>
                  <a:srgbClr val="606060"/>
                </a:solidFill>
                <a:latin typeface="Arial Narrow" panose="020B0606020202030204" pitchFamily="34" charset="0"/>
              </a:rPr>
              <a:t> International </a:t>
            </a:r>
            <a:r>
              <a:rPr lang="es-ES" altLang="es-ES" sz="1200" i="1" dirty="0" err="1">
                <a:solidFill>
                  <a:srgbClr val="606060"/>
                </a:solidFill>
                <a:latin typeface="Arial Narrow" panose="020B0606020202030204" pitchFamily="34" charset="0"/>
              </a:rPr>
              <a:t>Migration</a:t>
            </a:r>
            <a:r>
              <a:rPr lang="es-ES" altLang="es-ES" sz="1200" i="1" dirty="0">
                <a:solidFill>
                  <a:srgbClr val="606060"/>
                </a:solidFill>
                <a:latin typeface="Arial Narrow" panose="020B0606020202030204" pitchFamily="34" charset="0"/>
              </a:rPr>
              <a:t> 2005;Mock-Muñoz de Luna, et al. 2015; </a:t>
            </a:r>
            <a:r>
              <a:rPr lang="es-ES" altLang="es-ES" sz="1200" i="1" dirty="0" err="1">
                <a:solidFill>
                  <a:srgbClr val="606060"/>
                </a:solidFill>
                <a:latin typeface="Arial Narrow" panose="020B0606020202030204" pitchFamily="34" charset="0"/>
              </a:rPr>
              <a:t>Morehouse</a:t>
            </a:r>
            <a:r>
              <a:rPr lang="es-ES" altLang="es-ES" sz="1200" i="1" dirty="0">
                <a:solidFill>
                  <a:srgbClr val="606060"/>
                </a:solidFill>
                <a:latin typeface="Arial Narrow" panose="020B0606020202030204" pitchFamily="34" charset="0"/>
              </a:rPr>
              <a:t>, et al. 2001; PICUM 2014; </a:t>
            </a:r>
            <a:r>
              <a:rPr lang="es-ES" altLang="es-ES" sz="1200" i="1" dirty="0" err="1">
                <a:solidFill>
                  <a:srgbClr val="606060"/>
                </a:solidFill>
                <a:latin typeface="Arial Narrow" panose="020B0606020202030204" pitchFamily="34" charset="0"/>
              </a:rPr>
              <a:t>Vollmer</a:t>
            </a:r>
            <a:r>
              <a:rPr lang="es-ES" altLang="es-ES" sz="1200" i="1" dirty="0">
                <a:solidFill>
                  <a:srgbClr val="606060"/>
                </a:solidFill>
                <a:latin typeface="Arial Narrow" panose="020B0606020202030204" pitchFamily="34" charset="0"/>
              </a:rPr>
              <a:t>  2011.</a:t>
            </a:r>
            <a:r>
              <a:rPr lang="es-ES" altLang="es-ES" sz="1100" dirty="0">
                <a:solidFill>
                  <a:srgbClr val="606060"/>
                </a:solidFill>
                <a:latin typeface="Arial Narrow" panose="020B0606020202030204" pitchFamily="34" charset="0"/>
              </a:rPr>
              <a:t> </a:t>
            </a:r>
          </a:p>
        </p:txBody>
      </p:sp>
      <p:sp>
        <p:nvSpPr>
          <p:cNvPr id="6151" name="Rectángulo 1"/>
          <p:cNvSpPr>
            <a:spLocks noChangeArrowheads="1"/>
          </p:cNvSpPr>
          <p:nvPr/>
        </p:nvSpPr>
        <p:spPr bwMode="auto">
          <a:xfrm>
            <a:off x="906162" y="4943519"/>
            <a:ext cx="10256107" cy="1200329"/>
          </a:xfrm>
          <a:prstGeom prst="rect">
            <a:avLst/>
          </a:prstGeom>
          <a:noFill/>
          <a:ln w="9525">
            <a:solidFill>
              <a:srgbClr val="D6631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marL="400050" lvl="1" indent="0" algn="just">
              <a:buClr>
                <a:srgbClr val="D6631A"/>
              </a:buClr>
              <a:buSzPct val="150000"/>
            </a:pPr>
            <a:r>
              <a:rPr lang="es-ES" altLang="es-ES" sz="1800" dirty="0" err="1" smtClean="0">
                <a:latin typeface="Tahoma" panose="020B0604030504040204" pitchFamily="34" charset="0"/>
                <a:ea typeface="Tahoma" panose="020B0604030504040204" pitchFamily="34" charset="0"/>
                <a:cs typeface="Tahoma" panose="020B0604030504040204" pitchFamily="34" charset="0"/>
              </a:rPr>
              <a:t>Terminology</a:t>
            </a:r>
            <a:r>
              <a:rPr lang="es-ES" altLang="es-ES" sz="1800" dirty="0" smtClean="0">
                <a:latin typeface="Tahoma" panose="020B0604030504040204" pitchFamily="34" charset="0"/>
                <a:ea typeface="Tahoma" panose="020B0604030504040204" pitchFamily="34" charset="0"/>
                <a:cs typeface="Tahoma" panose="020B0604030504040204" pitchFamily="34" charset="0"/>
              </a:rPr>
              <a:t> </a:t>
            </a:r>
            <a:r>
              <a:rPr lang="es-ES" altLang="es-ES" sz="1800" dirty="0">
                <a:latin typeface="Tahoma" panose="020B0604030504040204" pitchFamily="34" charset="0"/>
                <a:ea typeface="Tahoma" panose="020B0604030504040204" pitchFamily="34" charset="0"/>
                <a:cs typeface="Tahoma" panose="020B0604030504040204" pitchFamily="34" charset="0"/>
              </a:rPr>
              <a:t>use in </a:t>
            </a:r>
            <a:r>
              <a:rPr lang="es-ES" altLang="es-ES" sz="1800" dirty="0" err="1">
                <a:latin typeface="Tahoma" panose="020B0604030504040204" pitchFamily="34" charset="0"/>
                <a:ea typeface="Tahoma" panose="020B0604030504040204" pitchFamily="34" charset="0"/>
                <a:cs typeface="Tahoma" panose="020B0604030504040204" pitchFamily="34" charset="0"/>
              </a:rPr>
              <a:t>the</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framework</a:t>
            </a:r>
            <a:r>
              <a:rPr lang="es-ES" altLang="es-ES" sz="1800" dirty="0">
                <a:latin typeface="Tahoma" panose="020B0604030504040204" pitchFamily="34" charset="0"/>
                <a:ea typeface="Tahoma" panose="020B0604030504040204" pitchFamily="34" charset="0"/>
                <a:cs typeface="Tahoma" panose="020B0604030504040204" pitchFamily="34" charset="0"/>
              </a:rPr>
              <a:t> of </a:t>
            </a:r>
            <a:r>
              <a:rPr lang="es-ES" altLang="es-ES" sz="1800" dirty="0" err="1">
                <a:latin typeface="Tahoma" panose="020B0604030504040204" pitchFamily="34" charset="0"/>
                <a:ea typeface="Tahoma" panose="020B0604030504040204" pitchFamily="34" charset="0"/>
                <a:cs typeface="Tahoma" panose="020B0604030504040204" pitchFamily="34" charset="0"/>
              </a:rPr>
              <a:t>the</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smtClean="0">
                <a:latin typeface="Tahoma" panose="020B0604030504040204" pitchFamily="34" charset="0"/>
                <a:ea typeface="Tahoma" panose="020B0604030504040204" pitchFamily="34" charset="0"/>
                <a:cs typeface="Tahoma" panose="020B0604030504040204" pitchFamily="34" charset="0"/>
              </a:rPr>
              <a:t>SH-CAPAC </a:t>
            </a:r>
            <a:r>
              <a:rPr lang="es-ES" altLang="es-ES" sz="1800" dirty="0" err="1">
                <a:latin typeface="Tahoma" panose="020B0604030504040204" pitchFamily="34" charset="0"/>
                <a:ea typeface="Tahoma" panose="020B0604030504040204" pitchFamily="34" charset="0"/>
                <a:cs typeface="Tahoma" panose="020B0604030504040204" pitchFamily="34" charset="0"/>
              </a:rPr>
              <a:t>project</a:t>
            </a:r>
            <a:r>
              <a:rPr lang="es-ES" altLang="es-ES" sz="1800" dirty="0">
                <a:latin typeface="Tahoma" panose="020B0604030504040204" pitchFamily="34" charset="0"/>
                <a:ea typeface="Tahoma" panose="020B0604030504040204" pitchFamily="34" charset="0"/>
                <a:cs typeface="Tahoma" panose="020B0604030504040204" pitchFamily="34" charset="0"/>
              </a:rPr>
              <a:t>:</a:t>
            </a:r>
          </a:p>
          <a:p>
            <a:pPr lvl="2" algn="just">
              <a:buClr>
                <a:srgbClr val="D6631A"/>
              </a:buClr>
              <a:buSzPct val="100000"/>
              <a:buFont typeface="Arial" panose="020B0604020202020204" pitchFamily="34" charset="0"/>
              <a:buChar char="•"/>
            </a:pPr>
            <a:r>
              <a:rPr lang="es-ES" altLang="es-ES" sz="1800" b="1" dirty="0" smtClean="0">
                <a:solidFill>
                  <a:srgbClr val="D6631A"/>
                </a:solidFill>
                <a:latin typeface="Tahoma" panose="020B0604030504040204" pitchFamily="34" charset="0"/>
                <a:ea typeface="Tahoma" panose="020B0604030504040204" pitchFamily="34" charset="0"/>
                <a:cs typeface="Tahoma" panose="020B0604030504040204" pitchFamily="34" charset="0"/>
              </a:rPr>
              <a:t>“</a:t>
            </a:r>
            <a:r>
              <a:rPr lang="es-ES" altLang="es-ES" sz="1800" b="1" dirty="0" err="1" smtClean="0">
                <a:solidFill>
                  <a:srgbClr val="D6631A"/>
                </a:solidFill>
                <a:latin typeface="Tahoma" panose="020B0604030504040204" pitchFamily="34" charset="0"/>
                <a:ea typeface="Tahoma" panose="020B0604030504040204" pitchFamily="34" charset="0"/>
                <a:cs typeface="Tahoma" panose="020B0604030504040204" pitchFamily="34" charset="0"/>
              </a:rPr>
              <a:t>Migrants</a:t>
            </a:r>
            <a:r>
              <a:rPr lang="es-ES" altLang="es-ES" sz="1800" b="1" dirty="0" smtClean="0">
                <a:solidFill>
                  <a:srgbClr val="D6631A"/>
                </a:solidFill>
                <a:latin typeface="Tahoma" panose="020B0604030504040204" pitchFamily="34" charset="0"/>
                <a:ea typeface="Tahoma" panose="020B0604030504040204" pitchFamily="34" charset="0"/>
                <a:cs typeface="Tahoma" panose="020B0604030504040204" pitchFamily="34" charset="0"/>
              </a:rPr>
              <a:t> in </a:t>
            </a:r>
            <a:r>
              <a:rPr lang="es-ES" altLang="es-ES" sz="1800" b="1" dirty="0" err="1" smtClean="0">
                <a:solidFill>
                  <a:srgbClr val="D6631A"/>
                </a:solidFill>
                <a:latin typeface="Tahoma" panose="020B0604030504040204" pitchFamily="34" charset="0"/>
                <a:ea typeface="Tahoma" panose="020B0604030504040204" pitchFamily="34" charset="0"/>
                <a:cs typeface="Tahoma" panose="020B0604030504040204" pitchFamily="34" charset="0"/>
              </a:rPr>
              <a:t>an</a:t>
            </a:r>
            <a:r>
              <a:rPr lang="es-ES" altLang="es-ES" sz="1800" b="1" dirty="0" smtClean="0">
                <a:solidFill>
                  <a:srgbClr val="D6631A"/>
                </a:solidFill>
                <a:latin typeface="Tahoma" panose="020B0604030504040204" pitchFamily="34" charset="0"/>
                <a:ea typeface="Tahoma" panose="020B0604030504040204" pitchFamily="34" charset="0"/>
                <a:cs typeface="Tahoma" panose="020B0604030504040204" pitchFamily="34" charset="0"/>
              </a:rPr>
              <a:t> irregular </a:t>
            </a:r>
            <a:r>
              <a:rPr lang="es-ES" altLang="es-ES" sz="1800" b="1" dirty="0" err="1" smtClean="0">
                <a:solidFill>
                  <a:srgbClr val="D6631A"/>
                </a:solidFill>
                <a:latin typeface="Tahoma" panose="020B0604030504040204" pitchFamily="34" charset="0"/>
                <a:ea typeface="Tahoma" panose="020B0604030504040204" pitchFamily="34" charset="0"/>
                <a:cs typeface="Tahoma" panose="020B0604030504040204" pitchFamily="34" charset="0"/>
              </a:rPr>
              <a:t>situation</a:t>
            </a:r>
            <a:r>
              <a:rPr lang="es-ES" altLang="es-ES" sz="1800" b="1" dirty="0" smtClean="0">
                <a:solidFill>
                  <a:srgbClr val="D6631A"/>
                </a:solidFill>
                <a:latin typeface="Tahoma" panose="020B0604030504040204" pitchFamily="34" charset="0"/>
                <a:ea typeface="Tahoma" panose="020B0604030504040204" pitchFamily="34" charset="0"/>
                <a:cs typeface="Tahoma" panose="020B0604030504040204" pitchFamily="34" charset="0"/>
              </a:rPr>
              <a:t>"</a:t>
            </a:r>
            <a:endParaRPr lang="es-ES" altLang="ja-JP" sz="1800" b="1" dirty="0">
              <a:solidFill>
                <a:srgbClr val="D6631A"/>
              </a:solidFill>
              <a:latin typeface="Tahoma" panose="020B0604030504040204" pitchFamily="34" charset="0"/>
              <a:ea typeface="Tahoma" panose="020B0604030504040204" pitchFamily="34" charset="0"/>
              <a:cs typeface="Tahoma" panose="020B0604030504040204" pitchFamily="34" charset="0"/>
            </a:endParaRPr>
          </a:p>
          <a:p>
            <a:pPr lvl="2" algn="just">
              <a:buClr>
                <a:srgbClr val="D6631A"/>
              </a:buClr>
              <a:buSzPct val="100000"/>
              <a:buFont typeface="Arial" panose="020B0604020202020204" pitchFamily="34" charset="0"/>
              <a:buChar char="•"/>
            </a:pP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Based</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on</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the</a:t>
            </a:r>
            <a:r>
              <a:rPr lang="es-ES" altLang="es-ES" sz="1800" dirty="0">
                <a:latin typeface="Tahoma" panose="020B0604030504040204" pitchFamily="34" charset="0"/>
                <a:ea typeface="Tahoma" panose="020B0604030504040204" pitchFamily="34" charset="0"/>
                <a:cs typeface="Tahoma" panose="020B0604030504040204" pitchFamily="34" charset="0"/>
              </a:rPr>
              <a:t> idea </a:t>
            </a:r>
            <a:r>
              <a:rPr lang="es-ES" altLang="es-ES" sz="1800" dirty="0" err="1">
                <a:latin typeface="Tahoma" panose="020B0604030504040204" pitchFamily="34" charset="0"/>
                <a:ea typeface="Tahoma" panose="020B0604030504040204" pitchFamily="34" charset="0"/>
                <a:cs typeface="Tahoma" panose="020B0604030504040204" pitchFamily="34" charset="0"/>
              </a:rPr>
              <a:t>that</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the</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person</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is</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not</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ja-JP" altLang="es-ES" sz="1800" dirty="0">
                <a:latin typeface="Tahoma" panose="020B0604030504040204" pitchFamily="34" charset="0"/>
                <a:cs typeface="Tahoma" panose="020B0604030504040204" pitchFamily="34" charset="0"/>
              </a:rPr>
              <a:t>“</a:t>
            </a:r>
            <a:r>
              <a:rPr lang="es-ES" altLang="ja-JP" sz="1800" dirty="0">
                <a:latin typeface="Tahoma" panose="020B0604030504040204" pitchFamily="34" charset="0"/>
                <a:ea typeface="Tahoma" panose="020B0604030504040204" pitchFamily="34" charset="0"/>
                <a:cs typeface="Tahoma" panose="020B0604030504040204" pitchFamily="34" charset="0"/>
              </a:rPr>
              <a:t>irregular</a:t>
            </a:r>
            <a:r>
              <a:rPr lang="ja-JP" altLang="es-ES" sz="1800" dirty="0">
                <a:latin typeface="Tahoma" panose="020B0604030504040204" pitchFamily="34" charset="0"/>
                <a:cs typeface="Tahoma" panose="020B0604030504040204" pitchFamily="34" charset="0"/>
              </a:rPr>
              <a:t>”</a:t>
            </a:r>
            <a:r>
              <a:rPr lang="es-ES" altLang="ja-JP" sz="1800" dirty="0">
                <a:latin typeface="Tahoma" panose="020B0604030504040204" pitchFamily="34" charset="0"/>
                <a:ea typeface="Tahoma" panose="020B0604030504040204" pitchFamily="34" charset="0"/>
                <a:cs typeface="Tahoma" panose="020B0604030504040204" pitchFamily="34" charset="0"/>
              </a:rPr>
              <a:t> / </a:t>
            </a:r>
            <a:r>
              <a:rPr lang="ja-JP" altLang="es-ES" sz="1800" dirty="0">
                <a:latin typeface="Tahoma" panose="020B0604030504040204" pitchFamily="34" charset="0"/>
                <a:cs typeface="Tahoma" panose="020B0604030504040204" pitchFamily="34" charset="0"/>
              </a:rPr>
              <a:t>“</a:t>
            </a:r>
            <a:r>
              <a:rPr lang="es-ES" altLang="ja-JP" sz="1800" dirty="0" err="1">
                <a:latin typeface="Tahoma" panose="020B0604030504040204" pitchFamily="34" charset="0"/>
                <a:ea typeface="Tahoma" panose="020B0604030504040204" pitchFamily="34" charset="0"/>
                <a:cs typeface="Tahoma" panose="020B0604030504040204" pitchFamily="34" charset="0"/>
              </a:rPr>
              <a:t>illegal</a:t>
            </a:r>
            <a:r>
              <a:rPr lang="es-ES" altLang="ja-JP" sz="1800" dirty="0">
                <a:latin typeface="Tahoma" panose="020B0604030504040204" pitchFamily="34" charset="0"/>
                <a:ea typeface="Tahoma" panose="020B0604030504040204" pitchFamily="34" charset="0"/>
                <a:cs typeface="Tahoma" panose="020B0604030504040204" pitchFamily="34" charset="0"/>
              </a:rPr>
              <a:t>”,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the</a:t>
            </a:r>
            <a:r>
              <a:rPr lang="es-ES" altLang="ja-JP" sz="1800" dirty="0" smtClean="0">
                <a:latin typeface="Tahoma" panose="020B0604030504040204" pitchFamily="34" charset="0"/>
                <a:ea typeface="Tahoma" panose="020B0604030504040204" pitchFamily="34" charset="0"/>
                <a:cs typeface="Tahoma" panose="020B0604030504040204" pitchFamily="34" charset="0"/>
              </a:rPr>
              <a:t> legal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framework</a:t>
            </a:r>
            <a:r>
              <a:rPr lang="es-ES" altLang="ja-JP" sz="1800" dirty="0">
                <a:latin typeface="Tahoma" panose="020B0604030504040204" pitchFamily="34" charset="0"/>
                <a:ea typeface="Tahoma" panose="020B0604030504040204" pitchFamily="34" charset="0"/>
                <a:cs typeface="Tahoma" panose="020B0604030504040204" pitchFamily="34" charset="0"/>
              </a:rPr>
              <a:t>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contributes</a:t>
            </a:r>
            <a:r>
              <a:rPr lang="es-ES" altLang="ja-JP" sz="1800" dirty="0" smtClean="0">
                <a:latin typeface="Tahoma" panose="020B0604030504040204" pitchFamily="34" charset="0"/>
                <a:ea typeface="Tahoma" panose="020B0604030504040204" pitchFamily="34" charset="0"/>
                <a:cs typeface="Tahoma" panose="020B0604030504040204" pitchFamily="34" charset="0"/>
              </a:rPr>
              <a:t> to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the</a:t>
            </a:r>
            <a:r>
              <a:rPr lang="es-ES" altLang="ja-JP" sz="1800" dirty="0" smtClean="0">
                <a:latin typeface="Tahoma" panose="020B0604030504040204" pitchFamily="34" charset="0"/>
                <a:ea typeface="Tahoma" panose="020B0604030504040204" pitchFamily="34" charset="0"/>
                <a:cs typeface="Tahoma" panose="020B0604030504040204" pitchFamily="34" charset="0"/>
              </a:rPr>
              <a:t>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lack</a:t>
            </a:r>
            <a:r>
              <a:rPr lang="es-ES" altLang="ja-JP" sz="1800" dirty="0" smtClean="0">
                <a:latin typeface="Tahoma" panose="020B0604030504040204" pitchFamily="34" charset="0"/>
                <a:ea typeface="Tahoma" panose="020B0604030504040204" pitchFamily="34" charset="0"/>
                <a:cs typeface="Tahoma" panose="020B0604030504040204" pitchFamily="34" charset="0"/>
              </a:rPr>
              <a:t> of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documents</a:t>
            </a:r>
            <a:r>
              <a:rPr lang="es-ES" altLang="ja-JP" sz="1800" dirty="0" smtClean="0">
                <a:latin typeface="Tahoma" panose="020B0604030504040204" pitchFamily="34" charset="0"/>
                <a:ea typeface="Tahoma" panose="020B0604030504040204" pitchFamily="34" charset="0"/>
                <a:cs typeface="Tahoma" panose="020B0604030504040204" pitchFamily="34" charset="0"/>
              </a:rPr>
              <a:t>,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irregularizing</a:t>
            </a:r>
            <a:r>
              <a:rPr lang="es-ES" altLang="ja-JP" sz="1800" dirty="0" smtClean="0">
                <a:latin typeface="Tahoma" panose="020B0604030504040204" pitchFamily="34" charset="0"/>
                <a:ea typeface="Tahoma" panose="020B0604030504040204" pitchFamily="34" charset="0"/>
                <a:cs typeface="Tahoma" panose="020B0604030504040204" pitchFamily="34" charset="0"/>
              </a:rPr>
              <a:t>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the</a:t>
            </a:r>
            <a:r>
              <a:rPr lang="es-ES" altLang="ja-JP" sz="1800" dirty="0" smtClean="0">
                <a:latin typeface="Tahoma" panose="020B0604030504040204" pitchFamily="34" charset="0"/>
                <a:ea typeface="Tahoma" panose="020B0604030504040204" pitchFamily="34" charset="0"/>
                <a:cs typeface="Tahoma" panose="020B0604030504040204" pitchFamily="34" charset="0"/>
              </a:rPr>
              <a:t> </a:t>
            </a:r>
            <a:r>
              <a:rPr lang="es-ES" altLang="ja-JP" sz="1800" dirty="0" err="1" smtClean="0">
                <a:latin typeface="Tahoma" panose="020B0604030504040204" pitchFamily="34" charset="0"/>
                <a:ea typeface="Tahoma" panose="020B0604030504040204" pitchFamily="34" charset="0"/>
                <a:cs typeface="Tahoma" panose="020B0604030504040204" pitchFamily="34" charset="0"/>
              </a:rPr>
              <a:t>migrants</a:t>
            </a:r>
            <a:r>
              <a:rPr lang="es-ES" altLang="ja-JP" sz="1800" dirty="0" smtClean="0">
                <a:latin typeface="Tahoma" panose="020B0604030504040204" pitchFamily="34" charset="0"/>
                <a:ea typeface="Tahoma" panose="020B0604030504040204" pitchFamily="34" charset="0"/>
                <a:cs typeface="Tahoma" panose="020B0604030504040204" pitchFamily="34" charset="0"/>
              </a:rPr>
              <a:t>' </a:t>
            </a:r>
            <a:r>
              <a:rPr lang="es-ES" altLang="ja-JP" sz="1800" dirty="0" err="1">
                <a:latin typeface="Tahoma" panose="020B0604030504040204" pitchFamily="34" charset="0"/>
                <a:ea typeface="Tahoma" panose="020B0604030504040204" pitchFamily="34" charset="0"/>
                <a:cs typeface="Tahoma" panose="020B0604030504040204" pitchFamily="34" charset="0"/>
              </a:rPr>
              <a:t>administrative</a:t>
            </a:r>
            <a:r>
              <a:rPr lang="es-ES" altLang="ja-JP" sz="1800" dirty="0">
                <a:latin typeface="Tahoma" panose="020B0604030504040204" pitchFamily="34" charset="0"/>
                <a:ea typeface="Tahoma" panose="020B0604030504040204" pitchFamily="34" charset="0"/>
                <a:cs typeface="Tahoma" panose="020B0604030504040204" pitchFamily="34" charset="0"/>
              </a:rPr>
              <a:t> status. </a:t>
            </a:r>
          </a:p>
        </p:txBody>
      </p:sp>
      <p:sp>
        <p:nvSpPr>
          <p:cNvPr id="3" name="Flecha derecha 2"/>
          <p:cNvSpPr/>
          <p:nvPr/>
        </p:nvSpPr>
        <p:spPr>
          <a:xfrm>
            <a:off x="1029730" y="5049796"/>
            <a:ext cx="313038" cy="197708"/>
          </a:xfrm>
          <a:prstGeom prst="rightArrow">
            <a:avLst/>
          </a:prstGeom>
          <a:solidFill>
            <a:schemeClr val="bg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37180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1" descr="8096633976_ca3a900023_o.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191842" y="1013727"/>
            <a:ext cx="25685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ChangeArrowheads="1"/>
          </p:cNvSpPr>
          <p:nvPr/>
        </p:nvSpPr>
        <p:spPr bwMode="auto">
          <a:xfrm>
            <a:off x="1992314" y="1385888"/>
            <a:ext cx="8201025"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s-ES" altLang="es-ES" sz="1800"/>
          </a:p>
        </p:txBody>
      </p:sp>
      <p:sp>
        <p:nvSpPr>
          <p:cNvPr id="7172" name="CuadroTexto 1"/>
          <p:cNvSpPr txBox="1">
            <a:spLocks noChangeArrowheads="1"/>
          </p:cNvSpPr>
          <p:nvPr/>
        </p:nvSpPr>
        <p:spPr bwMode="auto">
          <a:xfrm>
            <a:off x="0" y="158988"/>
            <a:ext cx="12192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Migrants</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in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irregular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situation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endPar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s-ES" altLang="es-ES" sz="1800" b="1" dirty="0" err="1">
                <a:solidFill>
                  <a:srgbClr val="000090"/>
                </a:solidFill>
                <a:latin typeface="Tahoma" panose="020B0604030504040204" pitchFamily="34" charset="0"/>
                <a:ea typeface="Tahoma" panose="020B0604030504040204" pitchFamily="34" charset="0"/>
                <a:cs typeface="Tahoma" panose="020B0604030504040204" pitchFamily="34" charset="0"/>
              </a:rPr>
              <a:t>Comparative</a:t>
            </a:r>
            <a:r>
              <a:rPr lang="es-ES" altLang="es-ES" sz="1800"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18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studies</a:t>
            </a:r>
            <a:r>
              <a:rPr lang="es-ES" altLang="es-ES" sz="18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1800" b="1" dirty="0">
                <a:solidFill>
                  <a:srgbClr val="000090"/>
                </a:solidFill>
                <a:latin typeface="Tahoma" panose="020B0604030504040204" pitchFamily="34" charset="0"/>
                <a:ea typeface="Tahoma" panose="020B0604030504040204" pitchFamily="34" charset="0"/>
                <a:cs typeface="Tahoma" panose="020B0604030504040204" pitchFamily="34" charset="0"/>
              </a:rPr>
              <a:t>in </a:t>
            </a:r>
            <a:r>
              <a:rPr lang="es-ES" altLang="es-ES" sz="1800" b="1" dirty="0" err="1">
                <a:solidFill>
                  <a:srgbClr val="000090"/>
                </a:solidFill>
                <a:latin typeface="Tahoma" panose="020B0604030504040204" pitchFamily="34" charset="0"/>
                <a:ea typeface="Tahoma" panose="020B0604030504040204" pitchFamily="34" charset="0"/>
                <a:cs typeface="Tahoma" panose="020B0604030504040204" pitchFamily="34" charset="0"/>
              </a:rPr>
              <a:t>the</a:t>
            </a:r>
            <a:r>
              <a:rPr lang="es-ES" altLang="es-ES" sz="1800"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1800" b="1" dirty="0" err="1">
                <a:solidFill>
                  <a:srgbClr val="000090"/>
                </a:solidFill>
                <a:latin typeface="Tahoma" panose="020B0604030504040204" pitchFamily="34" charset="0"/>
                <a:ea typeface="Tahoma" panose="020B0604030504040204" pitchFamily="34" charset="0"/>
                <a:cs typeface="Tahoma" panose="020B0604030504040204" pitchFamily="34" charset="0"/>
              </a:rPr>
              <a:t>European</a:t>
            </a:r>
            <a:r>
              <a:rPr lang="es-ES" altLang="es-ES" sz="1800"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sz="18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context</a:t>
            </a:r>
            <a:endParaRPr lang="es-ES" altLang="es-ES" sz="1800"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7173" name="CuadroTexto 75"/>
          <p:cNvSpPr txBox="1">
            <a:spLocks noChangeArrowheads="1"/>
          </p:cNvSpPr>
          <p:nvPr/>
        </p:nvSpPr>
        <p:spPr bwMode="auto">
          <a:xfrm>
            <a:off x="766119" y="6408553"/>
            <a:ext cx="11425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s-ES" altLang="es-ES" sz="1200" i="1" dirty="0" err="1">
                <a:solidFill>
                  <a:srgbClr val="606060"/>
                </a:solidFill>
                <a:latin typeface="Arial Narrow" panose="020B0606020202030204" pitchFamily="34" charset="0"/>
              </a:rPr>
              <a:t>Biswas</a:t>
            </a:r>
            <a:r>
              <a:rPr lang="es-ES" altLang="es-ES" sz="1200" i="1" dirty="0">
                <a:solidFill>
                  <a:srgbClr val="606060"/>
                </a:solidFill>
                <a:latin typeface="Arial Narrow" panose="020B0606020202030204" pitchFamily="34" charset="0"/>
              </a:rPr>
              <a:t>, et al. 2011; Cuadra 2011; </a:t>
            </a:r>
            <a:r>
              <a:rPr lang="es-ES" altLang="es-ES" sz="1200" i="1" dirty="0" err="1">
                <a:solidFill>
                  <a:srgbClr val="606060"/>
                </a:solidFill>
                <a:latin typeface="Arial Narrow" panose="020B0606020202030204" pitchFamily="34" charset="0"/>
              </a:rPr>
              <a:t>Dauvrin</a:t>
            </a:r>
            <a:r>
              <a:rPr lang="es-ES" altLang="es-ES" sz="1200" i="1" dirty="0">
                <a:solidFill>
                  <a:srgbClr val="606060"/>
                </a:solidFill>
                <a:latin typeface="Arial Narrow" panose="020B0606020202030204" pitchFamily="34" charset="0"/>
              </a:rPr>
              <a:t>, et al. 2012; </a:t>
            </a:r>
            <a:r>
              <a:rPr lang="es-ES" altLang="es-ES" sz="1200" i="1" dirty="0" err="1">
                <a:solidFill>
                  <a:srgbClr val="606060"/>
                </a:solidFill>
                <a:latin typeface="Arial Narrow" panose="020B0606020202030204" pitchFamily="34" charset="0"/>
              </a:rPr>
              <a:t>Duvell</a:t>
            </a:r>
            <a:r>
              <a:rPr lang="es-ES" altLang="es-ES" sz="1200" i="1" dirty="0">
                <a:solidFill>
                  <a:srgbClr val="606060"/>
                </a:solidFill>
                <a:latin typeface="Arial Narrow" panose="020B0606020202030204" pitchFamily="34" charset="0"/>
              </a:rPr>
              <a:t>, et al. 2009; FRA, </a:t>
            </a:r>
            <a:r>
              <a:rPr lang="es-ES" altLang="es-ES" sz="1200" i="1" dirty="0" err="1">
                <a:solidFill>
                  <a:srgbClr val="606060"/>
                </a:solidFill>
                <a:latin typeface="Arial Narrow" panose="020B0606020202030204" pitchFamily="34" charset="0"/>
              </a:rPr>
              <a:t>European</a:t>
            </a:r>
            <a:r>
              <a:rPr lang="es-ES" altLang="es-ES" sz="1200" i="1" dirty="0">
                <a:solidFill>
                  <a:srgbClr val="606060"/>
                </a:solidFill>
                <a:latin typeface="Arial Narrow" panose="020B0606020202030204" pitchFamily="34" charset="0"/>
              </a:rPr>
              <a:t> </a:t>
            </a:r>
            <a:r>
              <a:rPr lang="es-ES" altLang="es-ES" sz="1200" i="1" dirty="0" err="1">
                <a:solidFill>
                  <a:srgbClr val="606060"/>
                </a:solidFill>
                <a:latin typeface="Arial Narrow" panose="020B0606020202030204" pitchFamily="34" charset="0"/>
              </a:rPr>
              <a:t>Union</a:t>
            </a:r>
            <a:r>
              <a:rPr lang="es-ES" altLang="es-ES" sz="1200" i="1" dirty="0">
                <a:solidFill>
                  <a:srgbClr val="606060"/>
                </a:solidFill>
                <a:latin typeface="Arial Narrow" panose="020B0606020202030204" pitchFamily="34" charset="0"/>
              </a:rPr>
              <a:t> Agency </a:t>
            </a:r>
            <a:r>
              <a:rPr lang="es-ES" altLang="es-ES" sz="1200" i="1" dirty="0" err="1">
                <a:solidFill>
                  <a:srgbClr val="606060"/>
                </a:solidFill>
                <a:latin typeface="Arial Narrow" panose="020B0606020202030204" pitchFamily="34" charset="0"/>
              </a:rPr>
              <a:t>for</a:t>
            </a:r>
            <a:r>
              <a:rPr lang="es-ES" altLang="es-ES" sz="1200" i="1" dirty="0">
                <a:solidFill>
                  <a:srgbClr val="606060"/>
                </a:solidFill>
                <a:latin typeface="Arial Narrow" panose="020B0606020202030204" pitchFamily="34" charset="0"/>
              </a:rPr>
              <a:t> Fundamental </a:t>
            </a:r>
            <a:r>
              <a:rPr lang="es-ES" altLang="es-ES" sz="1200" i="1" dirty="0" err="1">
                <a:solidFill>
                  <a:srgbClr val="606060"/>
                </a:solidFill>
                <a:latin typeface="Arial Narrow" panose="020B0606020202030204" pitchFamily="34" charset="0"/>
              </a:rPr>
              <a:t>Rights</a:t>
            </a:r>
            <a:r>
              <a:rPr lang="es-ES" altLang="es-ES" sz="1200" i="1" dirty="0">
                <a:solidFill>
                  <a:srgbClr val="606060"/>
                </a:solidFill>
                <a:latin typeface="Arial Narrow" panose="020B0606020202030204" pitchFamily="34" charset="0"/>
              </a:rPr>
              <a:t> 2011a, 2011b; HUMA Network, et al.  2009; 2010; Karl-</a:t>
            </a:r>
            <a:r>
              <a:rPr lang="es-ES" altLang="es-ES" sz="1200" i="1" dirty="0" err="1">
                <a:solidFill>
                  <a:srgbClr val="606060"/>
                </a:solidFill>
                <a:latin typeface="Arial Narrow" panose="020B0606020202030204" pitchFamily="34" charset="0"/>
              </a:rPr>
              <a:t>Trummer</a:t>
            </a:r>
            <a:r>
              <a:rPr lang="es-ES" altLang="es-ES" sz="1200" i="1" dirty="0">
                <a:solidFill>
                  <a:srgbClr val="606060"/>
                </a:solidFill>
                <a:latin typeface="Arial Narrow" panose="020B0606020202030204" pitchFamily="34" charset="0"/>
              </a:rPr>
              <a:t> et al. 2010; </a:t>
            </a:r>
            <a:r>
              <a:rPr lang="es-ES" altLang="es-ES" sz="1200" i="1" dirty="0" err="1">
                <a:solidFill>
                  <a:srgbClr val="606060"/>
                </a:solidFill>
                <a:latin typeface="Arial Narrow" panose="020B0606020202030204" pitchFamily="34" charset="0"/>
              </a:rPr>
              <a:t>Médicins</a:t>
            </a:r>
            <a:r>
              <a:rPr lang="es-ES" altLang="es-ES" sz="1200" i="1" dirty="0">
                <a:solidFill>
                  <a:srgbClr val="606060"/>
                </a:solidFill>
                <a:latin typeface="Arial Narrow" panose="020B0606020202030204" pitchFamily="34" charset="0"/>
              </a:rPr>
              <a:t> du Monde, et al.  2009, 2012, 2013; PICUM, et al. 2009a, 2009b, 2009c, 2010, 2012, 2013a, 2013b, 2014a, 2014b; Ruiz-Casares</a:t>
            </a:r>
            <a:r>
              <a:rPr lang="es-ES" altLang="es-ES" sz="1200" dirty="0">
                <a:solidFill>
                  <a:srgbClr val="606060"/>
                </a:solidFill>
                <a:latin typeface="Arial Narrow" panose="020B0606020202030204" pitchFamily="34" charset="0"/>
              </a:rPr>
              <a:t>, et al. 2010; </a:t>
            </a:r>
            <a:r>
              <a:rPr lang="es-ES" altLang="es-ES" sz="1200" i="1" dirty="0">
                <a:solidFill>
                  <a:srgbClr val="606060"/>
                </a:solidFill>
                <a:latin typeface="Arial Narrow" panose="020B0606020202030204" pitchFamily="34" charset="0"/>
              </a:rPr>
              <a:t>Suess, et al. 2014a; </a:t>
            </a:r>
            <a:r>
              <a:rPr lang="es-ES" altLang="es-ES" sz="1200" i="1" dirty="0" err="1">
                <a:solidFill>
                  <a:srgbClr val="606060"/>
                </a:solidFill>
                <a:latin typeface="Arial Narrow" panose="020B0606020202030204" pitchFamily="34" charset="0"/>
              </a:rPr>
              <a:t>Woodward</a:t>
            </a:r>
            <a:r>
              <a:rPr lang="es-ES" altLang="es-ES" sz="1200" i="1" dirty="0">
                <a:solidFill>
                  <a:srgbClr val="606060"/>
                </a:solidFill>
                <a:latin typeface="Arial Narrow" panose="020B0606020202030204" pitchFamily="34" charset="0"/>
              </a:rPr>
              <a:t>, et al. 2014.</a:t>
            </a:r>
          </a:p>
        </p:txBody>
      </p:sp>
      <p:sp>
        <p:nvSpPr>
          <p:cNvPr id="7174" name="13 Rectángulo"/>
          <p:cNvSpPr>
            <a:spLocks noChangeArrowheads="1"/>
          </p:cNvSpPr>
          <p:nvPr/>
        </p:nvSpPr>
        <p:spPr bwMode="auto">
          <a:xfrm>
            <a:off x="1000387" y="1385888"/>
            <a:ext cx="9475742" cy="511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MS PGothic" panose="020B0600070205080204" pitchFamily="34" charset="-128"/>
              </a:defRPr>
            </a:lvl1pPr>
            <a:lvl2pPr>
              <a:defRPr sz="2000">
                <a:solidFill>
                  <a:schemeClr val="tx1"/>
                </a:solidFill>
                <a:latin typeface="Arial" panose="020B0604020202020204" pitchFamily="34" charset="0"/>
                <a:ea typeface="MS PGothic" panose="020B0600070205080204" pitchFamily="34" charset="-128"/>
              </a:defRPr>
            </a:lvl2pPr>
            <a:lvl3pPr marL="800100" indent="-3429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lvl="1"/>
            <a:endParaRPr lang="es-ES_tradnl" altLang="es-ES" sz="1400" dirty="0">
              <a:solidFill>
                <a:srgbClr val="5F5F5F"/>
              </a:solidFill>
              <a:latin typeface="Arial Narrow" panose="020B0606020202030204" pitchFamily="34" charset="0"/>
            </a:endParaRPr>
          </a:p>
          <a:p>
            <a:pPr marL="0" lvl="1">
              <a:buClr>
                <a:srgbClr val="D6631A"/>
              </a:buClr>
              <a:buSzPct val="150000"/>
              <a:buFont typeface="Arial" panose="020B0604020202020204" pitchFamily="34" charset="0"/>
              <a:buChar char="•"/>
            </a:pPr>
            <a:r>
              <a:rPr lang="es-ES_tradnl" altLang="es-ES" sz="1600" dirty="0">
                <a:solidFill>
                  <a:srgbClr val="000000"/>
                </a:solidFill>
                <a:latin typeface="Arial Narrow" panose="020B0606020202030204" pitchFamily="34" charset="0"/>
              </a:rPr>
              <a:t>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Comparative</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studies</a:t>
            </a:r>
            <a:endPar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endParaRPr>
          </a:p>
          <a:p>
            <a:pPr lvl="2" eaLnBrk="1" hangingPunct="1">
              <a:buClr>
                <a:srgbClr val="D6631A"/>
              </a:buClr>
              <a:buSzPct val="100000"/>
              <a:buFont typeface="Wingdings" panose="05000000000000000000" pitchFamily="2" charset="2"/>
              <a:buChar char="ü"/>
            </a:pP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Individual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authors</a:t>
            </a:r>
            <a:endPar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2" eaLnBrk="1" hangingPunct="1">
              <a:buClr>
                <a:srgbClr val="D6631A"/>
              </a:buClr>
              <a:buSzPct val="100000"/>
              <a:buFont typeface="Wingdings" panose="05000000000000000000" pitchFamily="2" charset="2"/>
              <a:buChar char="ü"/>
            </a:pP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European</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agencies</a:t>
            </a:r>
          </a:p>
          <a:p>
            <a:pPr lvl="2" eaLnBrk="1" hangingPunct="1">
              <a:buClr>
                <a:srgbClr val="D6631A"/>
              </a:buClr>
              <a:buSzPct val="100000"/>
              <a:buFont typeface="Wingdings" panose="05000000000000000000" pitchFamily="2" charset="2"/>
              <a:buChar char="ü"/>
            </a:pP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Professional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associations</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lvl="2" eaLnBrk="1" hangingPunct="1">
              <a:buClr>
                <a:srgbClr val="D6631A"/>
              </a:buClr>
              <a:buSzPct val="100000"/>
              <a:buFont typeface="Wingdings" panose="05000000000000000000" pitchFamily="2" charset="2"/>
              <a:buChar char="ü"/>
            </a:pP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Civil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society</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organizations</a:t>
            </a:r>
            <a:endPar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2" eaLnBrk="1" hangingPunct="1">
              <a:buClr>
                <a:srgbClr val="D6631A"/>
              </a:buClr>
              <a:buSzPct val="100000"/>
              <a:buFont typeface="Wingdings" panose="05000000000000000000" pitchFamily="2" charset="2"/>
              <a:buChar char="ü"/>
            </a:pPr>
            <a:endPar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1">
              <a:buClr>
                <a:srgbClr val="D6631A"/>
              </a:buClr>
              <a:buSzPct val="150000"/>
              <a:buFont typeface="Arial" panose="020B0604020202020204" pitchFamily="34" charset="0"/>
              <a:buChar char="•"/>
            </a:pP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Relevant</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 </a:t>
            </a:r>
            <a:r>
              <a:rPr lang="es-ES_tradnl" altLang="es-ES" b="1" dirty="0" err="1">
                <a:solidFill>
                  <a:srgbClr val="D6631A"/>
                </a:solidFill>
                <a:latin typeface="Tahoma" panose="020B0604030504040204" pitchFamily="34" charset="0"/>
                <a:ea typeface="Tahoma" panose="020B0604030504040204" pitchFamily="34" charset="0"/>
                <a:cs typeface="Tahoma" panose="020B0604030504040204" pitchFamily="34" charset="0"/>
              </a:rPr>
              <a:t>aspects</a:t>
            </a:r>
            <a:r>
              <a:rPr lang="es-ES_tradnl" altLang="es-ES" b="1" dirty="0">
                <a:solidFill>
                  <a:srgbClr val="D6631A"/>
                </a:solidFill>
                <a:latin typeface="Tahoma" panose="020B0604030504040204" pitchFamily="34" charset="0"/>
                <a:ea typeface="Tahoma" panose="020B0604030504040204" pitchFamily="34" charset="0"/>
                <a:cs typeface="Tahoma" panose="020B0604030504040204" pitchFamily="34" charset="0"/>
              </a:rPr>
              <a:t> </a:t>
            </a:r>
          </a:p>
          <a:p>
            <a:pPr lvl="2" eaLnBrk="1" hangingPunct="1">
              <a:buClr>
                <a:srgbClr val="D6631A"/>
              </a:buClr>
              <a:buSzPct val="100000"/>
              <a:buFont typeface="Wingdings" panose="05000000000000000000" pitchFamily="2" charset="2"/>
              <a:buChar char="ü"/>
            </a:pP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International and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European</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Human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Rights</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framework</a:t>
            </a:r>
            <a:endPar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2" eaLnBrk="1" hangingPunct="1">
              <a:buClr>
                <a:srgbClr val="D6631A"/>
              </a:buClr>
              <a:buSzPct val="100000"/>
              <a:buFont typeface="Wingdings" panose="05000000000000000000" pitchFamily="2" charset="2"/>
              <a:buChar char="ü"/>
            </a:pP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Analysis</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of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health</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care</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entitlements</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smtClean="0">
                <a:solidFill>
                  <a:srgbClr val="000000"/>
                </a:solidFill>
                <a:latin typeface="Tahoma" panose="020B0604030504040204" pitchFamily="34" charset="0"/>
                <a:ea typeface="Tahoma" panose="020B0604030504040204" pitchFamily="34" charset="0"/>
                <a:cs typeface="Tahoma" panose="020B0604030504040204" pitchFamily="34" charset="0"/>
              </a:rPr>
              <a:t>of </a:t>
            </a:r>
            <a:r>
              <a:rPr lang="es-ES_tradnl" altLang="es-ES"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migrants</a:t>
            </a:r>
            <a:r>
              <a:rPr lang="es-ES_tradnl" altLang="es-ES" dirty="0" smtClean="0">
                <a:solidFill>
                  <a:srgbClr val="000000"/>
                </a:solidFill>
                <a:latin typeface="Tahoma" panose="020B0604030504040204" pitchFamily="34" charset="0"/>
                <a:ea typeface="Tahoma" panose="020B0604030504040204" pitchFamily="34" charset="0"/>
                <a:cs typeface="Tahoma" panose="020B0604030504040204" pitchFamily="34" charset="0"/>
              </a:rPr>
              <a:t> in </a:t>
            </a:r>
            <a:r>
              <a:rPr lang="es-ES_tradnl" altLang="es-ES"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an</a:t>
            </a:r>
            <a:r>
              <a:rPr lang="es-ES_tradnl" altLang="es-ES" dirty="0" smtClean="0">
                <a:solidFill>
                  <a:srgbClr val="000000"/>
                </a:solidFill>
                <a:latin typeface="Tahoma" panose="020B0604030504040204" pitchFamily="34" charset="0"/>
                <a:ea typeface="Tahoma" panose="020B0604030504040204" pitchFamily="34" charset="0"/>
                <a:cs typeface="Tahoma" panose="020B0604030504040204" pitchFamily="34" charset="0"/>
              </a:rPr>
              <a:t> irregular </a:t>
            </a:r>
            <a:r>
              <a:rPr lang="es-ES_tradnl" altLang="es-ES"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situation</a:t>
            </a:r>
            <a:r>
              <a:rPr lang="es-ES_tradnl" altLang="es-E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2" eaLnBrk="1" hangingPunct="1">
              <a:buClr>
                <a:srgbClr val="D6631A"/>
              </a:buClr>
              <a:buSzPct val="100000"/>
              <a:buFont typeface="Wingdings" panose="05000000000000000000" pitchFamily="2" charset="2"/>
              <a:buChar char="ü"/>
            </a:pPr>
            <a:r>
              <a:rPr lang="es-ES_tradnl" altLang="es-ES"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Barriers</a:t>
            </a:r>
            <a:r>
              <a:rPr lang="es-ES_tradnl" altLang="es-E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in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effective</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access</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to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health</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care</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2" eaLnBrk="1" hangingPunct="1">
              <a:buClr>
                <a:srgbClr val="D6631A"/>
              </a:buClr>
              <a:buSzPct val="100000"/>
              <a:buFont typeface="Wingdings" panose="05000000000000000000" pitchFamily="2" charset="2"/>
              <a:buChar char="ü"/>
            </a:pPr>
            <a:r>
              <a:rPr lang="es-ES_tradnl" altLang="es-ES" dirty="0" smtClean="0">
                <a:solidFill>
                  <a:srgbClr val="000000"/>
                </a:solidFill>
                <a:latin typeface="Tahoma" panose="020B0604030504040204" pitchFamily="34" charset="0"/>
                <a:ea typeface="Tahoma" panose="020B0604030504040204" pitchFamily="34" charset="0"/>
                <a:cs typeface="Tahoma" panose="020B0604030504040204" pitchFamily="34" charset="0"/>
              </a:rPr>
              <a:t>Health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risks</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related</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to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limitation</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absence</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of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access</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to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health</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care</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lvl="2" eaLnBrk="1" hangingPunct="1">
              <a:buClr>
                <a:srgbClr val="D6631A"/>
              </a:buClr>
              <a:buSzPct val="100000"/>
              <a:buFont typeface="Wingdings" panose="05000000000000000000" pitchFamily="2" charset="2"/>
              <a:buChar char="ü"/>
            </a:pPr>
            <a:r>
              <a:rPr lang="es-ES_tradnl" altLang="es-ES" dirty="0" smtClean="0">
                <a:solidFill>
                  <a:srgbClr val="000000"/>
                </a:solidFill>
                <a:latin typeface="Tahoma" panose="020B0604030504040204" pitchFamily="34" charset="0"/>
                <a:ea typeface="Tahoma" panose="020B0604030504040204" pitchFamily="34" charset="0"/>
                <a:cs typeface="Tahoma" panose="020B0604030504040204" pitchFamily="34" charset="0"/>
              </a:rPr>
              <a:t>Role </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of local and regional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health</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policies</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2" eaLnBrk="1" hangingPunct="1">
              <a:buClr>
                <a:srgbClr val="D6631A"/>
              </a:buClr>
              <a:buSzPct val="100000"/>
              <a:buFont typeface="Wingdings" panose="05000000000000000000" pitchFamily="2" charset="2"/>
              <a:buChar char="ü"/>
            </a:pPr>
            <a:r>
              <a:rPr lang="es-ES_tradnl" altLang="es-ES"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Impact</a:t>
            </a:r>
            <a:r>
              <a:rPr lang="es-ES_tradnl" altLang="es-E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of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current</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economic</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and </a:t>
            </a:r>
            <a:r>
              <a:rPr lang="es-ES_tradnl" altLang="es-ES" dirty="0" err="1">
                <a:solidFill>
                  <a:srgbClr val="000000"/>
                </a:solidFill>
                <a:latin typeface="Tahoma" panose="020B0604030504040204" pitchFamily="34" charset="0"/>
                <a:ea typeface="Tahoma" panose="020B0604030504040204" pitchFamily="34" charset="0"/>
                <a:cs typeface="Tahoma" panose="020B0604030504040204" pitchFamily="34" charset="0"/>
              </a:rPr>
              <a:t>systemic</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 crisis. </a:t>
            </a:r>
          </a:p>
          <a:p>
            <a:pPr lvl="2" eaLnBrk="1" hangingPunct="1">
              <a:buClr>
                <a:srgbClr val="D6631A"/>
              </a:buClr>
              <a:buSzPct val="100000"/>
              <a:buFont typeface="Wingdings" panose="05000000000000000000" pitchFamily="2" charset="2"/>
              <a:buChar char="ü"/>
            </a:pPr>
            <a:r>
              <a:rPr lang="es-ES_tradnl" altLang="es-ES"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Recommendations</a:t>
            </a:r>
            <a:r>
              <a:rPr lang="es-ES_tradnl" altLang="es-ES"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2" eaLnBrk="1" hangingPunct="1">
              <a:lnSpc>
                <a:spcPct val="130000"/>
              </a:lnSpc>
              <a:buClr>
                <a:srgbClr val="D6631A"/>
              </a:buClr>
              <a:buSzPct val="100000"/>
            </a:pPr>
            <a:r>
              <a:rPr lang="es-ES_tradnl" altLang="es-ES" sz="1400" dirty="0">
                <a:solidFill>
                  <a:srgbClr val="000000"/>
                </a:solidFill>
                <a:latin typeface="Arial Narrow" panose="020B0606020202030204" pitchFamily="34" charset="0"/>
              </a:rPr>
              <a:t> </a:t>
            </a:r>
          </a:p>
          <a:p>
            <a:pPr marL="0" lvl="1">
              <a:buClr>
                <a:srgbClr val="D6631A"/>
              </a:buClr>
              <a:buSzPct val="150000"/>
            </a:pPr>
            <a:endParaRPr lang="es-ES_tradnl" altLang="es-ES" sz="14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548087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992314" y="1385888"/>
            <a:ext cx="8201025"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s-ES" altLang="es-ES" sz="1800"/>
          </a:p>
        </p:txBody>
      </p:sp>
      <p:sp>
        <p:nvSpPr>
          <p:cNvPr id="8195" name="CuadroTexto 1"/>
          <p:cNvSpPr txBox="1">
            <a:spLocks noChangeArrowheads="1"/>
          </p:cNvSpPr>
          <p:nvPr/>
        </p:nvSpPr>
        <p:spPr bwMode="auto">
          <a:xfrm>
            <a:off x="0" y="215841"/>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Migrants</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in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irregular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situation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endPar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s-ES" altLang="es-ES" b="1" dirty="0" err="1">
                <a:solidFill>
                  <a:srgbClr val="000090"/>
                </a:solidFill>
                <a:latin typeface="Tahoma" panose="020B0604030504040204" pitchFamily="34" charset="0"/>
                <a:ea typeface="Tahoma" panose="020B0604030504040204" pitchFamily="34" charset="0"/>
                <a:cs typeface="Tahoma" panose="020B0604030504040204" pitchFamily="34" charset="0"/>
              </a:rPr>
              <a:t>Impact</a:t>
            </a:r>
            <a:r>
              <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rPr>
              <a:t> of </a:t>
            </a:r>
            <a:r>
              <a:rPr lang="es-ES" altLang="es-ES" b="1" dirty="0" err="1">
                <a:solidFill>
                  <a:srgbClr val="000090"/>
                </a:solidFill>
                <a:latin typeface="Tahoma" panose="020B0604030504040204" pitchFamily="34" charset="0"/>
                <a:ea typeface="Tahoma" panose="020B0604030504040204" pitchFamily="34" charset="0"/>
                <a:cs typeface="Tahoma" panose="020B0604030504040204" pitchFamily="34" charset="0"/>
              </a:rPr>
              <a:t>the</a:t>
            </a:r>
            <a:r>
              <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current</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economic</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crisis</a:t>
            </a:r>
            <a:endPar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8196" name="CuadroTexto 75"/>
          <p:cNvSpPr txBox="1">
            <a:spLocks noChangeArrowheads="1"/>
          </p:cNvSpPr>
          <p:nvPr/>
        </p:nvSpPr>
        <p:spPr bwMode="auto">
          <a:xfrm>
            <a:off x="5994486" y="6583363"/>
            <a:ext cx="6116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s-ES" altLang="es-ES" sz="1200" i="1" dirty="0" err="1" smtClean="0">
                <a:solidFill>
                  <a:srgbClr val="606060"/>
                </a:solidFill>
                <a:latin typeface="Arial Narrow" panose="020B0606020202030204" pitchFamily="34" charset="0"/>
              </a:rPr>
              <a:t>MdM</a:t>
            </a:r>
            <a:r>
              <a:rPr lang="es-ES" altLang="es-ES" sz="1200" i="1" dirty="0" smtClean="0">
                <a:solidFill>
                  <a:srgbClr val="606060"/>
                </a:solidFill>
                <a:latin typeface="Arial Narrow" panose="020B0606020202030204" pitchFamily="34" charset="0"/>
              </a:rPr>
              <a:t>, </a:t>
            </a:r>
            <a:r>
              <a:rPr lang="es-ES" altLang="es-ES" sz="1200" i="1" dirty="0" err="1" smtClean="0">
                <a:solidFill>
                  <a:srgbClr val="606060"/>
                </a:solidFill>
                <a:latin typeface="Arial Narrow" panose="020B0606020202030204" pitchFamily="34" charset="0"/>
              </a:rPr>
              <a:t>Médicins</a:t>
            </a:r>
            <a:r>
              <a:rPr lang="es-ES" altLang="es-ES" sz="1200" i="1" dirty="0" smtClean="0">
                <a:solidFill>
                  <a:srgbClr val="606060"/>
                </a:solidFill>
                <a:latin typeface="Arial Narrow" panose="020B0606020202030204" pitchFamily="34" charset="0"/>
              </a:rPr>
              <a:t> </a:t>
            </a:r>
            <a:r>
              <a:rPr lang="es-ES" altLang="es-ES" sz="1200" i="1" dirty="0">
                <a:solidFill>
                  <a:srgbClr val="606060"/>
                </a:solidFill>
                <a:latin typeface="Arial Narrow" panose="020B0606020202030204" pitchFamily="34" charset="0"/>
              </a:rPr>
              <a:t>du Monde 2012, 2013. </a:t>
            </a:r>
          </a:p>
        </p:txBody>
      </p:sp>
      <p:pic>
        <p:nvPicPr>
          <p:cNvPr id="8197" name="Picture 10"/>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759764" y="1538374"/>
            <a:ext cx="14890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4717" y="3437334"/>
            <a:ext cx="2209585" cy="261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6 CuadroTexto"/>
          <p:cNvSpPr txBox="1">
            <a:spLocks noChangeArrowheads="1"/>
          </p:cNvSpPr>
          <p:nvPr/>
        </p:nvSpPr>
        <p:spPr bwMode="auto">
          <a:xfrm>
            <a:off x="3838832" y="1660749"/>
            <a:ext cx="7792995" cy="4585871"/>
          </a:xfrm>
          <a:prstGeom prst="rect">
            <a:avLst/>
          </a:prstGeom>
          <a:noFill/>
          <a:ln w="9525">
            <a:solidFill>
              <a:srgbClr val="D6631A"/>
            </a:solidFill>
            <a:miter lim="800000"/>
            <a:headEnd/>
            <a:tailEnd/>
          </a:ln>
          <a:extLst>
            <a:ext uri="{909E8E84-426E-40DD-AFC4-6F175D3DCCD1}">
              <a14:hiddenFill xmlns:a14="http://schemas.microsoft.com/office/drawing/2010/main">
                <a:solidFill>
                  <a:srgbClr val="CC9900">
                    <a:alpha val="63921"/>
                  </a:srgbClr>
                </a:solidFill>
              </a14:hiddenFill>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just" eaLnBrk="1" hangingPunct="1">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Current</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situation</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population</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groups</a:t>
            </a:r>
            <a:r>
              <a:rPr lang="es-ES_tradnl" altLang="es-ES" dirty="0">
                <a:latin typeface="Tahoma" panose="020B0604030504040204" pitchFamily="34" charset="0"/>
                <a:ea typeface="Tahoma" panose="020B0604030504040204" pitchFamily="34" charset="0"/>
                <a:cs typeface="Tahoma" panose="020B0604030504040204" pitchFamily="34" charset="0"/>
              </a:rPr>
              <a:t> in </a:t>
            </a:r>
            <a:r>
              <a:rPr lang="es-ES_tradnl" altLang="es-ES" dirty="0" err="1">
                <a:latin typeface="Tahoma" panose="020B0604030504040204" pitchFamily="34" charset="0"/>
                <a:ea typeface="Tahoma" panose="020B0604030504040204" pitchFamily="34" charset="0"/>
                <a:cs typeface="Tahoma" panose="020B0604030504040204" pitchFamily="34" charset="0"/>
              </a:rPr>
              <a:t>situation</a:t>
            </a:r>
            <a:r>
              <a:rPr lang="es-ES_tradnl" altLang="es-ES" dirty="0">
                <a:latin typeface="Tahoma" panose="020B0604030504040204" pitchFamily="34" charset="0"/>
                <a:ea typeface="Tahoma" panose="020B0604030504040204" pitchFamily="34" charset="0"/>
                <a:cs typeface="Tahoma" panose="020B0604030504040204" pitchFamily="34" charset="0"/>
              </a:rPr>
              <a:t> of social </a:t>
            </a:r>
            <a:r>
              <a:rPr lang="es-ES_tradnl" altLang="es-ES" dirty="0" err="1">
                <a:latin typeface="Tahoma" panose="020B0604030504040204" pitchFamily="34" charset="0"/>
                <a:ea typeface="Tahoma" panose="020B0604030504040204" pitchFamily="34" charset="0"/>
                <a:cs typeface="Tahoma" panose="020B0604030504040204" pitchFamily="34" charset="0"/>
              </a:rPr>
              <a:t>vulnerability</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including</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migrants</a:t>
            </a:r>
            <a:r>
              <a:rPr lang="es-ES_tradnl" altLang="es-ES" dirty="0" smtClean="0">
                <a:latin typeface="Tahoma" panose="020B0604030504040204" pitchFamily="34" charset="0"/>
                <a:ea typeface="Tahoma" panose="020B0604030504040204" pitchFamily="34" charset="0"/>
                <a:cs typeface="Tahoma" panose="020B0604030504040204" pitchFamily="34" charset="0"/>
              </a:rPr>
              <a:t> in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an</a:t>
            </a:r>
            <a:r>
              <a:rPr lang="es-ES_tradnl" altLang="es-ES" dirty="0" smtClean="0">
                <a:latin typeface="Tahoma" panose="020B0604030504040204" pitchFamily="34" charset="0"/>
                <a:ea typeface="Tahoma" panose="020B0604030504040204" pitchFamily="34" charset="0"/>
                <a:cs typeface="Tahoma" panose="020B0604030504040204" pitchFamily="34" charset="0"/>
              </a:rPr>
              <a:t> irregular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situation</a:t>
            </a:r>
            <a:r>
              <a:rPr lang="es-ES_tradnl" altLang="es-ES" dirty="0" smtClean="0">
                <a:latin typeface="Tahoma" panose="020B0604030504040204" pitchFamily="34" charset="0"/>
                <a:ea typeface="Tahoma" panose="020B0604030504040204" pitchFamily="34" charset="0"/>
                <a:cs typeface="Tahoma" panose="020B0604030504040204" pitchFamily="34" charset="0"/>
              </a:rPr>
              <a:t>, </a:t>
            </a:r>
            <a:r>
              <a:rPr lang="es-ES_tradnl" altLang="es-ES" dirty="0">
                <a:latin typeface="Tahoma" panose="020B0604030504040204" pitchFamily="34" charset="0"/>
                <a:ea typeface="Tahoma" panose="020B0604030504040204" pitchFamily="34" charset="0"/>
                <a:cs typeface="Tahoma" panose="020B0604030504040204" pitchFamily="34" charset="0"/>
              </a:rPr>
              <a:t>in  5 </a:t>
            </a:r>
            <a:r>
              <a:rPr lang="es-ES_tradnl" altLang="es-ES" dirty="0" err="1">
                <a:latin typeface="Tahoma" panose="020B0604030504040204" pitchFamily="34" charset="0"/>
                <a:ea typeface="Tahoma" panose="020B0604030504040204" pitchFamily="34" charset="0"/>
                <a:cs typeface="Tahoma" panose="020B0604030504040204" pitchFamily="34" charset="0"/>
              </a:rPr>
              <a:t>European</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cities</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sz="1800" dirty="0" smtClean="0">
                <a:latin typeface="Tahoma" panose="020B0604030504040204" pitchFamily="34" charset="0"/>
                <a:ea typeface="Tahoma" panose="020B0604030504040204" pitchFamily="34" charset="0"/>
                <a:cs typeface="Tahoma" panose="020B0604030504040204" pitchFamily="34" charset="0"/>
              </a:rPr>
              <a:t>(</a:t>
            </a:r>
            <a:r>
              <a:rPr lang="es-ES_tradnl" altLang="es-ES" sz="1800" dirty="0" err="1" smtClean="0">
                <a:latin typeface="Tahoma" panose="020B0604030504040204" pitchFamily="34" charset="0"/>
                <a:ea typeface="Tahoma" panose="020B0604030504040204" pitchFamily="34" charset="0"/>
                <a:cs typeface="Tahoma" panose="020B0604030504040204" pitchFamily="34" charset="0"/>
              </a:rPr>
              <a:t>MdM</a:t>
            </a:r>
            <a:r>
              <a:rPr lang="es-ES_tradnl" altLang="es-ES" sz="1800" dirty="0" smtClean="0">
                <a:latin typeface="Tahoma" panose="020B0604030504040204" pitchFamily="34" charset="0"/>
                <a:ea typeface="Tahoma" panose="020B0604030504040204" pitchFamily="34" charset="0"/>
                <a:cs typeface="Tahoma" panose="020B0604030504040204" pitchFamily="34" charset="0"/>
              </a:rPr>
              <a:t> 2012</a:t>
            </a:r>
            <a:r>
              <a:rPr lang="es-ES_tradnl" altLang="es-ES" sz="1800" dirty="0">
                <a:latin typeface="Tahoma" panose="020B0604030504040204" pitchFamily="34" charset="0"/>
                <a:ea typeface="Tahoma" panose="020B0604030504040204" pitchFamily="34" charset="0"/>
                <a:cs typeface="Tahoma" panose="020B0604030504040204" pitchFamily="34" charset="0"/>
              </a:rPr>
              <a:t>) </a:t>
            </a:r>
            <a:r>
              <a:rPr lang="es-ES_tradnl" altLang="es-ES" dirty="0">
                <a:latin typeface="Tahoma" panose="020B0604030504040204" pitchFamily="34" charset="0"/>
                <a:ea typeface="Tahoma" panose="020B0604030504040204" pitchFamily="34" charset="0"/>
                <a:cs typeface="Tahoma" panose="020B0604030504040204" pitchFamily="34" charset="0"/>
              </a:rPr>
              <a:t>and 14 </a:t>
            </a:r>
            <a:r>
              <a:rPr lang="es-ES_tradnl" altLang="es-ES" dirty="0" err="1">
                <a:latin typeface="Tahoma" panose="020B0604030504040204" pitchFamily="34" charset="0"/>
                <a:ea typeface="Tahoma" panose="020B0604030504040204" pitchFamily="34" charset="0"/>
                <a:cs typeface="Tahoma" panose="020B0604030504040204" pitchFamily="34" charset="0"/>
              </a:rPr>
              <a:t>cities</a:t>
            </a:r>
            <a:r>
              <a:rPr lang="es-ES_tradnl" altLang="es-ES" dirty="0">
                <a:latin typeface="Tahoma" panose="020B0604030504040204" pitchFamily="34" charset="0"/>
                <a:ea typeface="Tahoma" panose="020B0604030504040204" pitchFamily="34" charset="0"/>
                <a:cs typeface="Tahoma" panose="020B0604030504040204" pitchFamily="34" charset="0"/>
              </a:rPr>
              <a:t> of 7 </a:t>
            </a:r>
            <a:r>
              <a:rPr lang="es-ES_tradnl" altLang="es-ES" dirty="0" err="1">
                <a:latin typeface="Tahoma" panose="020B0604030504040204" pitchFamily="34" charset="0"/>
                <a:ea typeface="Tahoma" panose="020B0604030504040204" pitchFamily="34" charset="0"/>
                <a:cs typeface="Tahoma" panose="020B0604030504040204" pitchFamily="34" charset="0"/>
              </a:rPr>
              <a:t>European</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countries</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sz="1800" dirty="0" smtClean="0">
                <a:latin typeface="Tahoma" panose="020B0604030504040204" pitchFamily="34" charset="0"/>
                <a:ea typeface="Tahoma" panose="020B0604030504040204" pitchFamily="34" charset="0"/>
                <a:cs typeface="Tahoma" panose="020B0604030504040204" pitchFamily="34" charset="0"/>
              </a:rPr>
              <a:t>(</a:t>
            </a:r>
            <a:r>
              <a:rPr lang="es-ES_tradnl" altLang="es-ES" sz="1800" dirty="0" err="1" smtClean="0">
                <a:latin typeface="Tahoma" panose="020B0604030504040204" pitchFamily="34" charset="0"/>
                <a:ea typeface="Tahoma" panose="020B0604030504040204" pitchFamily="34" charset="0"/>
                <a:cs typeface="Tahoma" panose="020B0604030504040204" pitchFamily="34" charset="0"/>
              </a:rPr>
              <a:t>MdM</a:t>
            </a:r>
            <a:r>
              <a:rPr lang="es-ES_tradnl" altLang="es-ES" sz="1800" dirty="0" smtClean="0">
                <a:latin typeface="Tahoma" panose="020B0604030504040204" pitchFamily="34" charset="0"/>
                <a:ea typeface="Tahoma" panose="020B0604030504040204" pitchFamily="34" charset="0"/>
                <a:cs typeface="Tahoma" panose="020B0604030504040204" pitchFamily="34" charset="0"/>
              </a:rPr>
              <a:t> 2013</a:t>
            </a:r>
            <a:r>
              <a:rPr lang="es-ES_tradnl" altLang="es-ES" sz="1800" dirty="0">
                <a:latin typeface="Tahoma" panose="020B0604030504040204" pitchFamily="34" charset="0"/>
                <a:ea typeface="Tahoma" panose="020B0604030504040204" pitchFamily="34" charset="0"/>
                <a:cs typeface="Tahoma" panose="020B0604030504040204" pitchFamily="34" charset="0"/>
              </a:rPr>
              <a:t>).</a:t>
            </a:r>
          </a:p>
          <a:p>
            <a:pPr algn="just" eaLnBrk="1" hangingPunct="1">
              <a:buClr>
                <a:srgbClr val="D6631A"/>
              </a:buClr>
              <a:buSzPct val="150000"/>
              <a:buFont typeface="Arial" panose="020B0604020202020204" pitchFamily="34" charset="0"/>
              <a:buChar char="•"/>
            </a:pPr>
            <a:endParaRPr lang="es-ES_tradnl" altLang="es-ES" dirty="0">
              <a:latin typeface="Tahoma" panose="020B0604030504040204" pitchFamily="34" charset="0"/>
              <a:ea typeface="Tahoma" panose="020B0604030504040204" pitchFamily="34" charset="0"/>
              <a:cs typeface="Tahoma" panose="020B0604030504040204" pitchFamily="34" charset="0"/>
            </a:endParaRPr>
          </a:p>
          <a:p>
            <a:pPr algn="just" eaLnBrk="1" hangingPunct="1">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Increase</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unemployment</a:t>
            </a:r>
            <a:r>
              <a:rPr lang="es-ES_tradnl" altLang="es-ES" dirty="0">
                <a:latin typeface="Tahoma" panose="020B0604030504040204" pitchFamily="34" charset="0"/>
                <a:ea typeface="Tahoma" panose="020B0604030504040204" pitchFamily="34" charset="0"/>
                <a:cs typeface="Tahoma" panose="020B0604030504040204" pitchFamily="34" charset="0"/>
              </a:rPr>
              <a:t> and </a:t>
            </a:r>
            <a:r>
              <a:rPr lang="es-ES_tradnl" altLang="es-ES" dirty="0" err="1">
                <a:latin typeface="Tahoma" panose="020B0604030504040204" pitchFamily="34" charset="0"/>
                <a:ea typeface="Tahoma" panose="020B0604030504040204" pitchFamily="34" charset="0"/>
                <a:cs typeface="Tahoma" panose="020B0604030504040204" pitchFamily="34" charset="0"/>
              </a:rPr>
              <a:t>xenophobia</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algn="just" eaLnBrk="1" hangingPunct="1">
              <a:buClr>
                <a:srgbClr val="D6631A"/>
              </a:buClr>
              <a:buSzPct val="150000"/>
              <a:buFont typeface="Arial" panose="020B0604020202020204" pitchFamily="34" charset="0"/>
              <a:buChar char="•"/>
            </a:pPr>
            <a:endParaRPr lang="es-ES_tradnl" altLang="es-ES" dirty="0">
              <a:latin typeface="Tahoma" panose="020B0604030504040204" pitchFamily="34" charset="0"/>
              <a:ea typeface="Tahoma" panose="020B0604030504040204" pitchFamily="34" charset="0"/>
              <a:cs typeface="Tahoma" panose="020B0604030504040204" pitchFamily="34" charset="0"/>
            </a:endParaRPr>
          </a:p>
          <a:p>
            <a:pPr algn="just" eaLnBrk="1" hangingPunct="1">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Limitation</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health</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care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entitlements</a:t>
            </a:r>
            <a:r>
              <a:rPr lang="es-ES_tradnl" altLang="es-ES" dirty="0">
                <a:latin typeface="Tahoma" panose="020B0604030504040204" pitchFamily="34" charset="0"/>
                <a:ea typeface="Tahoma" panose="020B0604030504040204" pitchFamily="34" charset="0"/>
                <a:cs typeface="Tahoma" panose="020B0604030504040204" pitchFamily="34" charset="0"/>
              </a:rPr>
              <a:t>. </a:t>
            </a:r>
          </a:p>
          <a:p>
            <a:pPr algn="just" eaLnBrk="1" hangingPunct="1">
              <a:buClr>
                <a:srgbClr val="D6631A"/>
              </a:buClr>
              <a:buSzPct val="150000"/>
              <a:buFont typeface="Arial" panose="020B0604020202020204" pitchFamily="34" charset="0"/>
              <a:buChar char="•"/>
            </a:pPr>
            <a:endParaRPr lang="es-ES_tradnl" altLang="es-ES" dirty="0">
              <a:latin typeface="Tahoma" panose="020B0604030504040204" pitchFamily="34" charset="0"/>
              <a:ea typeface="Tahoma" panose="020B0604030504040204" pitchFamily="34" charset="0"/>
              <a:cs typeface="Tahoma" panose="020B0604030504040204" pitchFamily="34" charset="0"/>
            </a:endParaRPr>
          </a:p>
          <a:p>
            <a:pPr algn="just" eaLnBrk="1" hangingPunct="1">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Introduction</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fees</a:t>
            </a:r>
            <a:r>
              <a:rPr lang="es-ES_tradnl" altLang="es-ES" dirty="0">
                <a:latin typeface="Tahoma" panose="020B0604030504040204" pitchFamily="34" charset="0"/>
                <a:ea typeface="Tahoma" panose="020B0604030504040204" pitchFamily="34" charset="0"/>
                <a:cs typeface="Tahoma" panose="020B0604030504040204" pitchFamily="34" charset="0"/>
              </a:rPr>
              <a:t> in </a:t>
            </a:r>
            <a:r>
              <a:rPr lang="es-ES_tradnl" altLang="es-ES" dirty="0" err="1">
                <a:latin typeface="Tahoma" panose="020B0604030504040204" pitchFamily="34" charset="0"/>
                <a:ea typeface="Tahoma" panose="020B0604030504040204" pitchFamily="34" charset="0"/>
                <a:cs typeface="Tahoma" panose="020B0604030504040204" pitchFamily="34" charset="0"/>
              </a:rPr>
              <a:t>the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access</a:t>
            </a:r>
            <a:r>
              <a:rPr lang="es-ES_tradnl" altLang="es-ES" dirty="0">
                <a:latin typeface="Tahoma" panose="020B0604030504040204" pitchFamily="34" charset="0"/>
                <a:ea typeface="Tahoma" panose="020B0604030504040204" pitchFamily="34" charset="0"/>
                <a:cs typeface="Tahoma" panose="020B0604030504040204" pitchFamily="34" charset="0"/>
              </a:rPr>
              <a:t> to </a:t>
            </a:r>
            <a:r>
              <a:rPr lang="es-ES_tradnl" altLang="es-ES" dirty="0" err="1">
                <a:latin typeface="Tahoma" panose="020B0604030504040204" pitchFamily="34" charset="0"/>
                <a:ea typeface="Tahoma" panose="020B0604030504040204" pitchFamily="34" charset="0"/>
                <a:cs typeface="Tahoma" panose="020B0604030504040204" pitchFamily="34" charset="0"/>
              </a:rPr>
              <a:t>health</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care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services</a:t>
            </a:r>
            <a:r>
              <a:rPr lang="es-ES_tradnl" altLang="es-ES" dirty="0">
                <a:latin typeface="Tahoma" panose="020B0604030504040204" pitchFamily="34" charset="0"/>
                <a:ea typeface="Tahoma" panose="020B0604030504040204" pitchFamily="34" charset="0"/>
                <a:cs typeface="Tahoma" panose="020B0604030504040204" pitchFamily="34" charset="0"/>
              </a:rPr>
              <a:t>. </a:t>
            </a:r>
          </a:p>
          <a:p>
            <a:pPr algn="just" eaLnBrk="1" hangingPunct="1">
              <a:buClr>
                <a:srgbClr val="D6631A"/>
              </a:buClr>
              <a:buSzPct val="150000"/>
              <a:buFont typeface="Arial" panose="020B0604020202020204" pitchFamily="34" charset="0"/>
              <a:buChar char="•"/>
            </a:pPr>
            <a:endParaRPr lang="es-ES_tradnl" altLang="es-ES" dirty="0">
              <a:latin typeface="Tahoma" panose="020B0604030504040204" pitchFamily="34" charset="0"/>
              <a:ea typeface="Tahoma" panose="020B0604030504040204" pitchFamily="34" charset="0"/>
              <a:cs typeface="Tahoma" panose="020B0604030504040204" pitchFamily="34" charset="0"/>
            </a:endParaRPr>
          </a:p>
          <a:p>
            <a:pPr algn="just" eaLnBrk="1" hangingPunct="1">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Increase</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barriers</a:t>
            </a:r>
            <a:r>
              <a:rPr lang="es-ES_tradnl" altLang="es-ES" dirty="0">
                <a:latin typeface="Tahoma" panose="020B0604030504040204" pitchFamily="34" charset="0"/>
                <a:ea typeface="Tahoma" panose="020B0604030504040204" pitchFamily="34" charset="0"/>
                <a:cs typeface="Tahoma" panose="020B0604030504040204" pitchFamily="34" charset="0"/>
              </a:rPr>
              <a:t> in </a:t>
            </a:r>
            <a:r>
              <a:rPr lang="es-ES_tradnl" altLang="es-ES" dirty="0" err="1">
                <a:latin typeface="Tahoma" panose="020B0604030504040204" pitchFamily="34" charset="0"/>
                <a:ea typeface="Tahoma" panose="020B0604030504040204" pitchFamily="34" charset="0"/>
                <a:cs typeface="Tahoma" panose="020B0604030504040204" pitchFamily="34" charset="0"/>
              </a:rPr>
              <a:t>the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effective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access</a:t>
            </a:r>
            <a:r>
              <a:rPr lang="es-ES_tradnl" altLang="es-ES" dirty="0">
                <a:latin typeface="Tahoma" panose="020B0604030504040204" pitchFamily="34" charset="0"/>
                <a:ea typeface="Tahoma" panose="020B0604030504040204" pitchFamily="34" charset="0"/>
                <a:cs typeface="Tahoma" panose="020B0604030504040204" pitchFamily="34" charset="0"/>
              </a:rPr>
              <a:t> to </a:t>
            </a:r>
            <a:r>
              <a:rPr lang="es-ES_tradnl" altLang="es-ES" dirty="0" err="1">
                <a:latin typeface="Tahoma" panose="020B0604030504040204" pitchFamily="34" charset="0"/>
                <a:ea typeface="Tahoma" panose="020B0604030504040204" pitchFamily="34" charset="0"/>
                <a:cs typeface="Tahoma" panose="020B0604030504040204" pitchFamily="34" charset="0"/>
              </a:rPr>
              <a:t>health</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care</a:t>
            </a:r>
            <a:r>
              <a:rPr lang="es-ES_tradnl" altLang="es-ES" dirty="0">
                <a:latin typeface="Tahoma" panose="020B0604030504040204" pitchFamily="34" charset="0"/>
                <a:ea typeface="Tahoma" panose="020B0604030504040204" pitchFamily="34" charset="0"/>
                <a:cs typeface="Tahoma" panose="020B0604030504040204" pitchFamily="34" charset="0"/>
              </a:rPr>
              <a:t>. </a:t>
            </a:r>
          </a:p>
          <a:p>
            <a:pPr algn="just" eaLnBrk="1" hangingPunct="1">
              <a:buClr>
                <a:srgbClr val="D6631A"/>
              </a:buClr>
              <a:buSzPct val="150000"/>
              <a:buFont typeface="Arial" panose="020B0604020202020204" pitchFamily="34" charset="0"/>
              <a:buChar char="•"/>
            </a:pPr>
            <a:endParaRPr lang="es-ES_tradnl" altLang="es-ES" dirty="0">
              <a:latin typeface="Tahoma" panose="020B0604030504040204" pitchFamily="34" charset="0"/>
              <a:ea typeface="Tahoma" panose="020B0604030504040204" pitchFamily="34" charset="0"/>
              <a:cs typeface="Tahoma" panose="020B0604030504040204" pitchFamily="34" charset="0"/>
            </a:endParaRPr>
          </a:p>
          <a:p>
            <a:pPr algn="just" eaLnBrk="1" hangingPunct="1">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Deterioration</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self-perceived</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health</a:t>
            </a:r>
            <a:r>
              <a:rPr lang="es-ES_tradnl" altLang="es-ES" dirty="0">
                <a:latin typeface="Tahoma" panose="020B0604030504040204" pitchFamily="34" charset="0"/>
                <a:ea typeface="Tahoma" panose="020B0604030504040204" pitchFamily="34" charset="0"/>
                <a:cs typeface="Tahoma" panose="020B0604030504040204" pitchFamily="34" charset="0"/>
              </a:rPr>
              <a:t>. </a:t>
            </a:r>
          </a:p>
          <a:p>
            <a:pPr eaLnBrk="1" hangingPunct="1"/>
            <a:endParaRPr lang="es-ES_tradnl" altLang="es-ES" sz="1400" dirty="0">
              <a:latin typeface="Arial Narrow" panose="020B0606020202030204" pitchFamily="34" charset="0"/>
            </a:endParaRPr>
          </a:p>
        </p:txBody>
      </p:sp>
    </p:spTree>
    <p:extLst>
      <p:ext uri="{BB962C8B-B14F-4D97-AF65-F5344CB8AC3E}">
        <p14:creationId xmlns:p14="http://schemas.microsoft.com/office/powerpoint/2010/main" val="3214600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1"/>
          <p:cNvSpPr txBox="1">
            <a:spLocks noChangeArrowheads="1"/>
          </p:cNvSpPr>
          <p:nvPr/>
        </p:nvSpPr>
        <p:spPr bwMode="auto">
          <a:xfrm>
            <a:off x="3863975" y="3789363"/>
            <a:ext cx="403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s-ES" sz="2400">
              <a:solidFill>
                <a:schemeClr val="bg2"/>
              </a:solidFill>
              <a:latin typeface="Arial Narrow" panose="020B0606020202030204" pitchFamily="34" charset="0"/>
            </a:endParaRPr>
          </a:p>
        </p:txBody>
      </p:sp>
      <p:sp>
        <p:nvSpPr>
          <p:cNvPr id="9219" name="17 CuadroTexto"/>
          <p:cNvSpPr txBox="1">
            <a:spLocks noChangeArrowheads="1"/>
          </p:cNvSpPr>
          <p:nvPr/>
        </p:nvSpPr>
        <p:spPr bwMode="auto">
          <a:xfrm>
            <a:off x="6827838" y="6581775"/>
            <a:ext cx="5364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s-ES" altLang="es-ES" sz="1200" i="1" dirty="0">
                <a:solidFill>
                  <a:srgbClr val="606060"/>
                </a:solidFill>
                <a:latin typeface="Arial Narrow" panose="020B0606020202030204" pitchFamily="34" charset="0"/>
              </a:rPr>
              <a:t>FRA, </a:t>
            </a:r>
            <a:r>
              <a:rPr lang="es-ES" altLang="es-ES" sz="1200" i="1" dirty="0" err="1">
                <a:solidFill>
                  <a:srgbClr val="606060"/>
                </a:solidFill>
                <a:latin typeface="Arial Narrow" panose="020B0606020202030204" pitchFamily="34" charset="0"/>
              </a:rPr>
              <a:t>European</a:t>
            </a:r>
            <a:r>
              <a:rPr lang="es-ES" altLang="es-ES" sz="1200" i="1" dirty="0">
                <a:solidFill>
                  <a:srgbClr val="606060"/>
                </a:solidFill>
                <a:latin typeface="Arial Narrow" panose="020B0606020202030204" pitchFamily="34" charset="0"/>
              </a:rPr>
              <a:t> </a:t>
            </a:r>
            <a:r>
              <a:rPr lang="es-ES" altLang="es-ES" sz="1200" i="1" dirty="0" err="1">
                <a:solidFill>
                  <a:srgbClr val="606060"/>
                </a:solidFill>
                <a:latin typeface="Arial Narrow" panose="020B0606020202030204" pitchFamily="34" charset="0"/>
              </a:rPr>
              <a:t>Union</a:t>
            </a:r>
            <a:r>
              <a:rPr lang="es-ES" altLang="es-ES" sz="1200" i="1" dirty="0">
                <a:solidFill>
                  <a:srgbClr val="606060"/>
                </a:solidFill>
                <a:latin typeface="Arial Narrow" panose="020B0606020202030204" pitchFamily="34" charset="0"/>
              </a:rPr>
              <a:t> Agency </a:t>
            </a:r>
            <a:r>
              <a:rPr lang="es-ES" altLang="es-ES" sz="1200" i="1" dirty="0" err="1">
                <a:solidFill>
                  <a:srgbClr val="606060"/>
                </a:solidFill>
                <a:latin typeface="Arial Narrow" panose="020B0606020202030204" pitchFamily="34" charset="0"/>
              </a:rPr>
              <a:t>for</a:t>
            </a:r>
            <a:r>
              <a:rPr lang="es-ES" altLang="es-ES" sz="1200" i="1" dirty="0">
                <a:solidFill>
                  <a:srgbClr val="606060"/>
                </a:solidFill>
                <a:latin typeface="Arial Narrow" panose="020B0606020202030204" pitchFamily="34" charset="0"/>
              </a:rPr>
              <a:t> Fundamental </a:t>
            </a:r>
            <a:r>
              <a:rPr lang="es-ES" altLang="es-ES" sz="1200" i="1" dirty="0" err="1">
                <a:solidFill>
                  <a:srgbClr val="606060"/>
                </a:solidFill>
                <a:latin typeface="Arial Narrow" panose="020B0606020202030204" pitchFamily="34" charset="0"/>
              </a:rPr>
              <a:t>Rights</a:t>
            </a:r>
            <a:r>
              <a:rPr lang="es-ES" altLang="es-ES" sz="1200" i="1" dirty="0">
                <a:solidFill>
                  <a:srgbClr val="606060"/>
                </a:solidFill>
                <a:latin typeface="Arial Narrow" panose="020B0606020202030204" pitchFamily="34" charset="0"/>
              </a:rPr>
              <a:t> 2011a; PICUM 2014b</a:t>
            </a:r>
            <a:r>
              <a:rPr lang="es-ES_tradnl" altLang="es-ES" sz="1200" dirty="0">
                <a:solidFill>
                  <a:srgbClr val="5F5F5F"/>
                </a:solidFill>
                <a:latin typeface="Arial Narrow" panose="020B0606020202030204" pitchFamily="34" charset="0"/>
              </a:rPr>
              <a:t>.</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039" y="1401721"/>
            <a:ext cx="5441950" cy="5078412"/>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9221" name="CuadroTexto 1"/>
          <p:cNvSpPr txBox="1">
            <a:spLocks noChangeArrowheads="1"/>
          </p:cNvSpPr>
          <p:nvPr/>
        </p:nvSpPr>
        <p:spPr bwMode="auto">
          <a:xfrm>
            <a:off x="95653" y="1206840"/>
            <a:ext cx="86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b="1" dirty="0">
                <a:latin typeface="Tahoma" panose="020B0604030504040204" pitchFamily="34" charset="0"/>
                <a:ea typeface="Tahoma" panose="020B0604030504040204" pitchFamily="34" charset="0"/>
                <a:cs typeface="Tahoma" panose="020B0604030504040204" pitchFamily="34" charset="0"/>
              </a:rPr>
              <a:t>2011</a:t>
            </a:r>
          </a:p>
        </p:txBody>
      </p:sp>
      <p:sp>
        <p:nvSpPr>
          <p:cNvPr id="9224" name="CuadroTexto 10"/>
          <p:cNvSpPr txBox="1">
            <a:spLocks noChangeArrowheads="1"/>
          </p:cNvSpPr>
          <p:nvPr/>
        </p:nvSpPr>
        <p:spPr bwMode="auto">
          <a:xfrm>
            <a:off x="8767595" y="1831015"/>
            <a:ext cx="201569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s-ES" altLang="es-ES" sz="1800" b="1" dirty="0">
                <a:latin typeface="Tahoma" panose="020B0604030504040204" pitchFamily="34" charset="0"/>
                <a:ea typeface="Tahoma" panose="020B0604030504040204" pitchFamily="34" charset="0"/>
                <a:cs typeface="Tahoma" panose="020B0604030504040204" pitchFamily="34" charset="0"/>
              </a:rPr>
              <a:t>2013:</a:t>
            </a:r>
          </a:p>
          <a:p>
            <a:pPr eaLnBrk="1" hangingPunct="1"/>
            <a:r>
              <a:rPr lang="es-ES" altLang="es-ES" sz="1800" dirty="0" err="1">
                <a:latin typeface="Tahoma" panose="020B0604030504040204" pitchFamily="34" charset="0"/>
                <a:ea typeface="Tahoma" panose="020B0604030504040204" pitchFamily="34" charset="0"/>
                <a:cs typeface="Tahoma" panose="020B0604030504040204" pitchFamily="34" charset="0"/>
              </a:rPr>
              <a:t>Sweden</a:t>
            </a:r>
            <a:r>
              <a:rPr lang="es-ES" altLang="es-ES" sz="1800" dirty="0">
                <a:latin typeface="Tahoma" panose="020B0604030504040204" pitchFamily="34" charset="0"/>
                <a:ea typeface="Tahoma" panose="020B0604030504040204" pitchFamily="34" charset="0"/>
                <a:cs typeface="Tahoma" panose="020B0604030504040204" pitchFamily="34" charset="0"/>
              </a:rPr>
              <a:t>:</a:t>
            </a:r>
          </a:p>
          <a:p>
            <a:pPr eaLnBrk="1" hangingPunct="1"/>
            <a:r>
              <a:rPr lang="es-ES" altLang="es-ES" sz="1800" dirty="0" err="1">
                <a:latin typeface="Tahoma" panose="020B0604030504040204" pitchFamily="34" charset="0"/>
                <a:ea typeface="Tahoma" panose="020B0604030504040204" pitchFamily="34" charset="0"/>
                <a:cs typeface="Tahoma" panose="020B0604030504040204" pitchFamily="34" charset="0"/>
              </a:rPr>
              <a:t>Law</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on</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health</a:t>
            </a:r>
            <a:r>
              <a:rPr lang="es-ES" altLang="es-ES" sz="1800" dirty="0">
                <a:latin typeface="Tahoma" panose="020B0604030504040204" pitchFamily="34" charset="0"/>
                <a:ea typeface="Tahoma" panose="020B0604030504040204" pitchFamily="34" charset="0"/>
                <a:cs typeface="Tahoma" panose="020B0604030504040204" pitchFamily="34" charset="0"/>
              </a:rPr>
              <a:t> and medical </a:t>
            </a:r>
            <a:r>
              <a:rPr lang="es-ES" altLang="es-ES" sz="1800" dirty="0" err="1">
                <a:latin typeface="Tahoma" panose="020B0604030504040204" pitchFamily="34" charset="0"/>
                <a:ea typeface="Tahoma" panose="020B0604030504040204" pitchFamily="34" charset="0"/>
                <a:cs typeface="Tahoma" panose="020B0604030504040204" pitchFamily="34" charset="0"/>
              </a:rPr>
              <a:t>care</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for</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foreigners</a:t>
            </a:r>
            <a:r>
              <a:rPr lang="es-ES" altLang="es-ES" sz="1800" dirty="0">
                <a:latin typeface="Tahoma" panose="020B0604030504040204" pitchFamily="34" charset="0"/>
                <a:ea typeface="Tahoma" panose="020B0604030504040204" pitchFamily="34" charset="0"/>
                <a:cs typeface="Tahoma" panose="020B0604030504040204" pitchFamily="34" charset="0"/>
              </a:rPr>
              <a:t> living in </a:t>
            </a:r>
            <a:r>
              <a:rPr lang="es-ES" altLang="es-ES" sz="1800" dirty="0" err="1">
                <a:latin typeface="Tahoma" panose="020B0604030504040204" pitchFamily="34" charset="0"/>
                <a:ea typeface="Tahoma" panose="020B0604030504040204" pitchFamily="34" charset="0"/>
                <a:cs typeface="Tahoma" panose="020B0604030504040204" pitchFamily="34" charset="0"/>
              </a:rPr>
              <a:t>Sweden</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without</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necessary</a:t>
            </a:r>
            <a:r>
              <a:rPr lang="es-ES" altLang="es-ES" sz="1800" dirty="0">
                <a:latin typeface="Tahoma" panose="020B0604030504040204" pitchFamily="34" charset="0"/>
                <a:ea typeface="Tahoma" panose="020B0604030504040204" pitchFamily="34" charset="0"/>
                <a:cs typeface="Tahoma" panose="020B0604030504040204" pitchFamily="34" charset="0"/>
              </a:rPr>
              <a:t> </a:t>
            </a:r>
            <a:r>
              <a:rPr lang="es-ES" altLang="es-ES" sz="1800" dirty="0" err="1">
                <a:latin typeface="Tahoma" panose="020B0604030504040204" pitchFamily="34" charset="0"/>
                <a:ea typeface="Tahoma" panose="020B0604030504040204" pitchFamily="34" charset="0"/>
                <a:cs typeface="Tahoma" panose="020B0604030504040204" pitchFamily="34" charset="0"/>
              </a:rPr>
              <a:t>permits</a:t>
            </a:r>
            <a:endParaRPr lang="es-ES" altLang="es-ES" sz="1800" dirty="0">
              <a:latin typeface="Tahoma" panose="020B0604030504040204" pitchFamily="34" charset="0"/>
              <a:ea typeface="Tahoma" panose="020B0604030504040204" pitchFamily="34" charset="0"/>
              <a:cs typeface="Tahoma" panose="020B0604030504040204" pitchFamily="34" charset="0"/>
            </a:endParaRPr>
          </a:p>
        </p:txBody>
      </p:sp>
      <p:sp>
        <p:nvSpPr>
          <p:cNvPr id="9225" name="CuadroTexto 15"/>
          <p:cNvSpPr txBox="1">
            <a:spLocks noChangeArrowheads="1"/>
          </p:cNvSpPr>
          <p:nvPr/>
        </p:nvSpPr>
        <p:spPr bwMode="auto">
          <a:xfrm>
            <a:off x="8767595" y="4366639"/>
            <a:ext cx="2041311" cy="203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s-ES" altLang="es-ES" sz="1800" b="1" dirty="0">
                <a:latin typeface="Tahoma" panose="020B0604030504040204" pitchFamily="34" charset="0"/>
                <a:ea typeface="Tahoma" panose="020B0604030504040204" pitchFamily="34" charset="0"/>
                <a:cs typeface="Tahoma" panose="020B0604030504040204" pitchFamily="34" charset="0"/>
              </a:rPr>
              <a:t>2012:</a:t>
            </a:r>
          </a:p>
          <a:p>
            <a:pPr eaLnBrk="1" hangingPunct="1"/>
            <a:r>
              <a:rPr lang="es-ES" altLang="es-ES" sz="1800" dirty="0" err="1">
                <a:latin typeface="Tahoma" panose="020B0604030504040204" pitchFamily="34" charset="0"/>
                <a:ea typeface="Tahoma" panose="020B0604030504040204" pitchFamily="34" charset="0"/>
                <a:cs typeface="Tahoma" panose="020B0604030504040204" pitchFamily="34" charset="0"/>
              </a:rPr>
              <a:t>Spain</a:t>
            </a:r>
            <a:r>
              <a:rPr lang="es-ES" altLang="es-ES" sz="1800" dirty="0" smtClean="0">
                <a:latin typeface="Tahoma" panose="020B0604030504040204" pitchFamily="34" charset="0"/>
                <a:ea typeface="Tahoma" panose="020B0604030504040204" pitchFamily="34" charset="0"/>
                <a:cs typeface="Tahoma" panose="020B0604030504040204" pitchFamily="34" charset="0"/>
              </a:rPr>
              <a:t>:</a:t>
            </a:r>
          </a:p>
          <a:p>
            <a:pPr eaLnBrk="1" hangingPunct="1"/>
            <a:r>
              <a:rPr lang="es-ES_tradnl" altLang="es-ES" sz="1800" dirty="0" err="1" smtClean="0">
                <a:latin typeface="Tahoma" panose="020B0604030504040204" pitchFamily="34" charset="0"/>
                <a:ea typeface="Tahoma" panose="020B0604030504040204" pitchFamily="34" charset="0"/>
                <a:cs typeface="Tahoma" panose="020B0604030504040204" pitchFamily="34" charset="0"/>
              </a:rPr>
              <a:t>Limitation</a:t>
            </a:r>
            <a:r>
              <a:rPr lang="es-ES_tradnl" altLang="es-ES" sz="1800" dirty="0" smtClean="0">
                <a:latin typeface="Tahoma" panose="020B0604030504040204" pitchFamily="34" charset="0"/>
                <a:ea typeface="Tahoma" panose="020B0604030504040204" pitchFamily="34" charset="0"/>
                <a:cs typeface="Tahoma" panose="020B0604030504040204" pitchFamily="34" charset="0"/>
              </a:rPr>
              <a:t> of </a:t>
            </a:r>
            <a:r>
              <a:rPr lang="es-ES_tradnl" altLang="es-ES" sz="1800" dirty="0" err="1" smtClean="0">
                <a:latin typeface="Tahoma" panose="020B0604030504040204" pitchFamily="34" charset="0"/>
                <a:ea typeface="Tahoma" panose="020B0604030504040204" pitchFamily="34" charset="0"/>
                <a:cs typeface="Tahoma" panose="020B0604030504040204" pitchFamily="34" charset="0"/>
              </a:rPr>
              <a:t>access</a:t>
            </a:r>
            <a:r>
              <a:rPr lang="es-ES_tradnl" altLang="es-ES" sz="1800" dirty="0" smtClean="0">
                <a:latin typeface="Tahoma" panose="020B0604030504040204" pitchFamily="34" charset="0"/>
                <a:ea typeface="Tahoma" panose="020B0604030504040204" pitchFamily="34" charset="0"/>
                <a:cs typeface="Tahoma" panose="020B0604030504040204" pitchFamily="34" charset="0"/>
              </a:rPr>
              <a:t> to </a:t>
            </a:r>
            <a:r>
              <a:rPr lang="es-ES_tradnl" altLang="es-ES" sz="1800" dirty="0" err="1" smtClean="0">
                <a:latin typeface="Tahoma" panose="020B0604030504040204" pitchFamily="34" charset="0"/>
                <a:ea typeface="Tahoma" panose="020B0604030504040204" pitchFamily="34" charset="0"/>
                <a:cs typeface="Tahoma" panose="020B0604030504040204" pitchFamily="34" charset="0"/>
              </a:rPr>
              <a:t>health</a:t>
            </a:r>
            <a:r>
              <a:rPr lang="es-ES_tradnl" altLang="es-ES" sz="1800" dirty="0" smtClean="0">
                <a:latin typeface="Tahoma" panose="020B0604030504040204" pitchFamily="34" charset="0"/>
                <a:ea typeface="Tahoma" panose="020B0604030504040204" pitchFamily="34" charset="0"/>
                <a:cs typeface="Tahoma" panose="020B0604030504040204" pitchFamily="34" charset="0"/>
              </a:rPr>
              <a:t> </a:t>
            </a:r>
            <a:r>
              <a:rPr lang="es-ES_tradnl" altLang="es-ES" sz="1800" dirty="0" err="1" smtClean="0">
                <a:latin typeface="Tahoma" panose="020B0604030504040204" pitchFamily="34" charset="0"/>
                <a:ea typeface="Tahoma" panose="020B0604030504040204" pitchFamily="34" charset="0"/>
                <a:cs typeface="Tahoma" panose="020B0604030504040204" pitchFamily="34" charset="0"/>
              </a:rPr>
              <a:t>care</a:t>
            </a:r>
            <a:r>
              <a:rPr lang="es-ES_tradnl" altLang="es-ES" sz="1800" dirty="0" smtClean="0">
                <a:latin typeface="Tahoma" panose="020B0604030504040204" pitchFamily="34" charset="0"/>
                <a:ea typeface="Tahoma" panose="020B0604030504040204" pitchFamily="34" charset="0"/>
                <a:cs typeface="Tahoma" panose="020B0604030504040204" pitchFamily="34" charset="0"/>
              </a:rPr>
              <a:t> </a:t>
            </a:r>
            <a:r>
              <a:rPr lang="es-ES_tradnl" altLang="es-ES" sz="1800" dirty="0" err="1" smtClean="0">
                <a:latin typeface="Tahoma" panose="020B0604030504040204" pitchFamily="34" charset="0"/>
                <a:ea typeface="Tahoma" panose="020B0604030504040204" pitchFamily="34" charset="0"/>
                <a:cs typeface="Tahoma" panose="020B0604030504040204" pitchFamily="34" charset="0"/>
              </a:rPr>
              <a:t>by</a:t>
            </a:r>
            <a:r>
              <a:rPr lang="es-ES_tradnl" altLang="es-ES" sz="1800" dirty="0" smtClean="0">
                <a:latin typeface="Tahoma" panose="020B0604030504040204" pitchFamily="34" charset="0"/>
                <a:ea typeface="Tahoma" panose="020B0604030504040204" pitchFamily="34" charset="0"/>
                <a:cs typeface="Tahoma" panose="020B0604030504040204" pitchFamily="34" charset="0"/>
              </a:rPr>
              <a:t> </a:t>
            </a:r>
            <a:r>
              <a:rPr lang="es-ES_tradnl" altLang="es-ES" sz="1800" dirty="0" err="1" smtClean="0">
                <a:latin typeface="Tahoma" panose="020B0604030504040204" pitchFamily="34" charset="0"/>
                <a:ea typeface="Tahoma" panose="020B0604030504040204" pitchFamily="34" charset="0"/>
                <a:cs typeface="Tahoma" panose="020B0604030504040204" pitchFamily="34" charset="0"/>
              </a:rPr>
              <a:t>means</a:t>
            </a:r>
            <a:r>
              <a:rPr lang="es-ES_tradnl" altLang="es-ES" sz="1800" dirty="0" smtClean="0">
                <a:latin typeface="Tahoma" panose="020B0604030504040204" pitchFamily="34" charset="0"/>
                <a:ea typeface="Tahoma" panose="020B0604030504040204" pitchFamily="34" charset="0"/>
                <a:cs typeface="Tahoma" panose="020B0604030504040204" pitchFamily="34" charset="0"/>
              </a:rPr>
              <a:t> of </a:t>
            </a:r>
            <a:r>
              <a:rPr lang="es-ES_tradnl" altLang="es-ES" sz="1800" dirty="0" err="1" smtClean="0">
                <a:latin typeface="Tahoma" panose="020B0604030504040204" pitchFamily="34" charset="0"/>
                <a:ea typeface="Tahoma" panose="020B0604030504040204" pitchFamily="34" charset="0"/>
                <a:cs typeface="Tahoma" panose="020B0604030504040204" pitchFamily="34" charset="0"/>
              </a:rPr>
              <a:t>the</a:t>
            </a:r>
            <a:r>
              <a:rPr lang="es-ES" altLang="es-ES" sz="1800" dirty="0" smtClean="0">
                <a:latin typeface="Tahoma" panose="020B0604030504040204" pitchFamily="34" charset="0"/>
                <a:ea typeface="Tahoma" panose="020B0604030504040204" pitchFamily="34" charset="0"/>
                <a:cs typeface="Tahoma" panose="020B0604030504040204" pitchFamily="34" charset="0"/>
              </a:rPr>
              <a:t> Royal </a:t>
            </a:r>
            <a:r>
              <a:rPr lang="es-ES" altLang="es-ES" sz="1800" dirty="0" err="1">
                <a:latin typeface="Tahoma" panose="020B0604030504040204" pitchFamily="34" charset="0"/>
                <a:ea typeface="Tahoma" panose="020B0604030504040204" pitchFamily="34" charset="0"/>
                <a:cs typeface="Tahoma" panose="020B0604030504040204" pitchFamily="34" charset="0"/>
              </a:rPr>
              <a:t>Decree-law</a:t>
            </a:r>
            <a:r>
              <a:rPr lang="es-ES" altLang="es-ES" sz="1800" dirty="0">
                <a:latin typeface="Tahoma" panose="020B0604030504040204" pitchFamily="34" charset="0"/>
                <a:ea typeface="Tahoma" panose="020B0604030504040204" pitchFamily="34" charset="0"/>
                <a:cs typeface="Tahoma" panose="020B0604030504040204" pitchFamily="34" charset="0"/>
              </a:rPr>
              <a:t> 16/2012</a:t>
            </a:r>
          </a:p>
        </p:txBody>
      </p:sp>
      <p:sp>
        <p:nvSpPr>
          <p:cNvPr id="17" name="Flecha abajo 16"/>
          <p:cNvSpPr/>
          <p:nvPr/>
        </p:nvSpPr>
        <p:spPr bwMode="auto">
          <a:xfrm>
            <a:off x="11250869" y="5078295"/>
            <a:ext cx="287338" cy="608012"/>
          </a:xfrm>
          <a:prstGeom prst="downArrow">
            <a:avLst/>
          </a:prstGeom>
          <a:ln>
            <a:solidFill>
              <a:srgbClr val="CC6600"/>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lstStyle/>
          <a:p>
            <a:pPr eaLnBrk="1" hangingPunct="1">
              <a:defRPr/>
            </a:pPr>
            <a:endParaRPr lang="es-ES"/>
          </a:p>
        </p:txBody>
      </p:sp>
      <p:sp>
        <p:nvSpPr>
          <p:cNvPr id="19" name="Flecha arriba 18"/>
          <p:cNvSpPr/>
          <p:nvPr/>
        </p:nvSpPr>
        <p:spPr bwMode="auto">
          <a:xfrm>
            <a:off x="11250869" y="2492189"/>
            <a:ext cx="287338" cy="647700"/>
          </a:xfrm>
          <a:prstGeom prst="upArrow">
            <a:avLst/>
          </a:prstGeom>
          <a:ln>
            <a:solidFill>
              <a:srgbClr val="CC6600"/>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lstStyle/>
          <a:p>
            <a:pPr eaLnBrk="1" hangingPunct="1">
              <a:defRPr/>
            </a:pPr>
            <a:endParaRPr lang="es-ES"/>
          </a:p>
        </p:txBody>
      </p:sp>
      <p:sp>
        <p:nvSpPr>
          <p:cNvPr id="13" name="CuadroTexto 1"/>
          <p:cNvSpPr txBox="1">
            <a:spLocks noChangeArrowheads="1"/>
          </p:cNvSpPr>
          <p:nvPr/>
        </p:nvSpPr>
        <p:spPr bwMode="auto">
          <a:xfrm>
            <a:off x="2263732" y="273984"/>
            <a:ext cx="784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Migrants</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in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irregular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situation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p>
          <a:p>
            <a:pPr algn="ctr" eaLnBrk="1" hangingPunct="1"/>
            <a:r>
              <a:rPr lang="es-ES_tradnl"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Health </a:t>
            </a:r>
            <a:r>
              <a:rPr lang="es-ES_tradnl"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care</a:t>
            </a:r>
            <a:r>
              <a:rPr lang="es-ES_tradnl"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_tradnl"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entitlements</a:t>
            </a:r>
            <a:endPar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20" name="CuadroTexto 1"/>
          <p:cNvSpPr txBox="1">
            <a:spLocks noChangeArrowheads="1"/>
          </p:cNvSpPr>
          <p:nvPr/>
        </p:nvSpPr>
        <p:spPr bwMode="auto">
          <a:xfrm>
            <a:off x="7159561" y="1203605"/>
            <a:ext cx="4860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_tradnl" altLang="es-ES" b="1" dirty="0" err="1" smtClean="0">
                <a:latin typeface="Tahoma" panose="020B0604030504040204" pitchFamily="34" charset="0"/>
                <a:ea typeface="Tahoma" panose="020B0604030504040204" pitchFamily="34" charset="0"/>
                <a:cs typeface="Tahoma" panose="020B0604030504040204" pitchFamily="34" charset="0"/>
              </a:rPr>
              <a:t>Recent</a:t>
            </a:r>
            <a:r>
              <a:rPr lang="es-ES_tradnl" altLang="es-ES" b="1" dirty="0" smtClean="0">
                <a:latin typeface="Tahoma" panose="020B0604030504040204" pitchFamily="34" charset="0"/>
                <a:ea typeface="Tahoma" panose="020B0604030504040204" pitchFamily="34" charset="0"/>
                <a:cs typeface="Tahoma" panose="020B0604030504040204" pitchFamily="34" charset="0"/>
              </a:rPr>
              <a:t> </a:t>
            </a:r>
            <a:r>
              <a:rPr lang="es-ES_tradnl" altLang="es-ES" b="1" dirty="0" err="1" smtClean="0">
                <a:latin typeface="Tahoma" panose="020B0604030504040204" pitchFamily="34" charset="0"/>
                <a:ea typeface="Tahoma" panose="020B0604030504040204" pitchFamily="34" charset="0"/>
                <a:cs typeface="Tahoma" panose="020B0604030504040204" pitchFamily="34" charset="0"/>
              </a:rPr>
              <a:t>developments</a:t>
            </a:r>
            <a:r>
              <a:rPr lang="es-ES_tradnl" altLang="es-ES" b="1" dirty="0" smtClean="0">
                <a:latin typeface="Tahoma" panose="020B0604030504040204" pitchFamily="34" charset="0"/>
                <a:ea typeface="Tahoma" panose="020B0604030504040204" pitchFamily="34" charset="0"/>
                <a:cs typeface="Tahoma" panose="020B0604030504040204" pitchFamily="34" charset="0"/>
              </a:rPr>
              <a:t>, </a:t>
            </a:r>
            <a:r>
              <a:rPr lang="es-ES_tradnl" altLang="es-ES" b="1" dirty="0" err="1" smtClean="0">
                <a:latin typeface="Tahoma" panose="020B0604030504040204" pitchFamily="34" charset="0"/>
                <a:ea typeface="Tahoma" panose="020B0604030504040204" pitchFamily="34" charset="0"/>
                <a:cs typeface="Tahoma" panose="020B0604030504040204" pitchFamily="34" charset="0"/>
              </a:rPr>
              <a:t>among</a:t>
            </a:r>
            <a:r>
              <a:rPr lang="es-ES_tradnl" altLang="es-ES" b="1" dirty="0" smtClean="0">
                <a:latin typeface="Tahoma" panose="020B0604030504040204" pitchFamily="34" charset="0"/>
                <a:ea typeface="Tahoma" panose="020B0604030504040204" pitchFamily="34" charset="0"/>
                <a:cs typeface="Tahoma" panose="020B0604030504040204" pitchFamily="34" charset="0"/>
              </a:rPr>
              <a:t> </a:t>
            </a:r>
            <a:r>
              <a:rPr lang="es-ES_tradnl" altLang="es-ES" b="1" dirty="0" err="1" smtClean="0">
                <a:latin typeface="Tahoma" panose="020B0604030504040204" pitchFamily="34" charset="0"/>
                <a:ea typeface="Tahoma" panose="020B0604030504040204" pitchFamily="34" charset="0"/>
                <a:cs typeface="Tahoma" panose="020B0604030504040204" pitchFamily="34" charset="0"/>
              </a:rPr>
              <a:t>them</a:t>
            </a:r>
            <a:r>
              <a:rPr lang="es-ES_tradnl" altLang="es-ES" b="1" dirty="0" smtClean="0">
                <a:latin typeface="Tahoma" panose="020B0604030504040204" pitchFamily="34" charset="0"/>
                <a:ea typeface="Tahoma" panose="020B0604030504040204" pitchFamily="34" charset="0"/>
                <a:cs typeface="Tahoma" panose="020B0604030504040204" pitchFamily="34" charset="0"/>
              </a:rPr>
              <a:t>: </a:t>
            </a:r>
            <a:endParaRPr lang="es-ES" altLang="es-E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594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1" descr="8096637230_5d91b20f6f_o.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46546" y="3694115"/>
            <a:ext cx="33401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ChangeArrowheads="1"/>
          </p:cNvSpPr>
          <p:nvPr/>
        </p:nvSpPr>
        <p:spPr bwMode="auto">
          <a:xfrm>
            <a:off x="1992314" y="1385888"/>
            <a:ext cx="8201025"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s-ES" altLang="es-ES" sz="1800"/>
          </a:p>
        </p:txBody>
      </p:sp>
      <p:sp>
        <p:nvSpPr>
          <p:cNvPr id="11268" name="CuadroTexto 1"/>
          <p:cNvSpPr txBox="1">
            <a:spLocks noChangeArrowheads="1"/>
          </p:cNvSpPr>
          <p:nvPr/>
        </p:nvSpPr>
        <p:spPr bwMode="auto">
          <a:xfrm>
            <a:off x="2055868" y="281843"/>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Migrants</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in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irregular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situation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endPar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s-ES" altLang="es-ES" b="1" dirty="0" err="1">
                <a:solidFill>
                  <a:srgbClr val="000090"/>
                </a:solidFill>
                <a:latin typeface="Tahoma" panose="020B0604030504040204" pitchFamily="34" charset="0"/>
                <a:ea typeface="Tahoma" panose="020B0604030504040204" pitchFamily="34" charset="0"/>
                <a:cs typeface="Tahoma" panose="020B0604030504040204" pitchFamily="34" charset="0"/>
              </a:rPr>
              <a:t>Barriers</a:t>
            </a:r>
            <a:r>
              <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a:solidFill>
                  <a:srgbClr val="000090"/>
                </a:solidFill>
                <a:latin typeface="Tahoma" panose="020B0604030504040204" pitchFamily="34" charset="0"/>
                <a:ea typeface="Tahoma" panose="020B0604030504040204" pitchFamily="34" charset="0"/>
                <a:cs typeface="Tahoma" panose="020B0604030504040204" pitchFamily="34" charset="0"/>
              </a:rPr>
              <a:t>for</a:t>
            </a:r>
            <a:r>
              <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effective</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access</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rPr>
              <a:t>to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health</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care</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a:t>
            </a:r>
            <a:endPar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11269" name="12 CuadroTexto"/>
          <p:cNvSpPr txBox="1">
            <a:spLocks noChangeArrowheads="1"/>
          </p:cNvSpPr>
          <p:nvPr/>
        </p:nvSpPr>
        <p:spPr bwMode="auto">
          <a:xfrm>
            <a:off x="897924" y="1569244"/>
            <a:ext cx="10577384"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30000"/>
              </a:spcBef>
            </a:pPr>
            <a:endParaRPr lang="es-ES_tradnl" altLang="es-ES" sz="900" b="1" dirty="0">
              <a:solidFill>
                <a:srgbClr val="006666"/>
              </a:solidFill>
              <a:latin typeface="Arial Narrow" panose="020B0606020202030204" pitchFamily="34" charset="0"/>
            </a:endParaRPr>
          </a:p>
          <a:p>
            <a:pPr algn="ctr" eaLnBrk="1" hangingPunct="1">
              <a:spcBef>
                <a:spcPct val="30000"/>
              </a:spcBef>
            </a:pPr>
            <a:endParaRPr lang="es-ES_tradnl" altLang="es-ES" b="1" dirty="0">
              <a:latin typeface="Arial Narrow" panose="020B0606020202030204" pitchFamily="34" charset="0"/>
            </a:endParaRPr>
          </a:p>
          <a:p>
            <a:pPr algn="just" eaLnBrk="1" hangingPunct="1">
              <a:spcBef>
                <a:spcPct val="30000"/>
              </a:spcBef>
              <a:buClr>
                <a:srgbClr val="D6631A"/>
              </a:buClr>
              <a:buSzPct val="150000"/>
              <a:buFont typeface="Arial" panose="020B0604020202020204" pitchFamily="34" charset="0"/>
              <a:buChar char="•"/>
            </a:pPr>
            <a:r>
              <a:rPr lang="es-ES_tradnl" altLang="es-ES" b="1"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Limitation</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or</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absence</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health</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care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entitlements</a:t>
            </a:r>
            <a:r>
              <a:rPr lang="es-ES_tradnl" altLang="es-ES" dirty="0">
                <a:latin typeface="Tahoma" panose="020B0604030504040204" pitchFamily="34" charset="0"/>
                <a:ea typeface="Tahoma" panose="020B0604030504040204" pitchFamily="34" charset="0"/>
                <a:cs typeface="Tahoma" panose="020B0604030504040204" pitchFamily="34" charset="0"/>
              </a:rPr>
              <a:t>.</a:t>
            </a:r>
            <a:endParaRPr lang="es-ES_tradnl" altLang="es-ES" b="1" dirty="0">
              <a:latin typeface="Tahoma" panose="020B0604030504040204" pitchFamily="34" charset="0"/>
              <a:ea typeface="Tahoma" panose="020B0604030504040204" pitchFamily="34" charset="0"/>
              <a:cs typeface="Tahoma" panose="020B0604030504040204" pitchFamily="34" charset="0"/>
            </a:endParaRPr>
          </a:p>
          <a:p>
            <a:pPr algn="just" eaLnBrk="1" hangingPunct="1">
              <a:spcBef>
                <a:spcPct val="30000"/>
              </a:spcBef>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Lack</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awareness</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existing</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entitlements</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by</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professionals</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administrative</a:t>
            </a:r>
            <a:r>
              <a:rPr lang="es-ES_tradnl" altLang="es-ES" dirty="0">
                <a:latin typeface="Tahoma" panose="020B0604030504040204" pitchFamily="34" charset="0"/>
                <a:ea typeface="Tahoma" panose="020B0604030504040204" pitchFamily="34" charset="0"/>
                <a:cs typeface="Tahoma" panose="020B0604030504040204" pitchFamily="34" charset="0"/>
              </a:rPr>
              <a:t> staff and </a:t>
            </a:r>
            <a:r>
              <a:rPr lang="es-ES_tradnl" altLang="es-ES" dirty="0" err="1">
                <a:latin typeface="Tahoma" panose="020B0604030504040204" pitchFamily="34" charset="0"/>
                <a:ea typeface="Tahoma" panose="020B0604030504040204" pitchFamily="34" charset="0"/>
                <a:cs typeface="Tahoma" panose="020B0604030504040204" pitchFamily="34" charset="0"/>
              </a:rPr>
              <a:t>migrants</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algn="just" eaLnBrk="1" hangingPunct="1">
              <a:spcBef>
                <a:spcPct val="30000"/>
              </a:spcBef>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Complexity</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administrative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procedures</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algn="just" eaLnBrk="1" hangingPunct="1">
              <a:spcBef>
                <a:spcPct val="30000"/>
              </a:spcBef>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Difficulties</a:t>
            </a:r>
            <a:r>
              <a:rPr lang="es-ES_tradnl" altLang="es-ES" dirty="0" smtClean="0">
                <a:latin typeface="Tahoma" panose="020B0604030504040204" pitchFamily="34" charset="0"/>
                <a:ea typeface="Tahoma" panose="020B0604030504040204" pitchFamily="34" charset="0"/>
                <a:cs typeface="Tahoma" panose="020B0604030504040204" pitchFamily="34" charset="0"/>
              </a:rPr>
              <a:t> in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reimbursement</a:t>
            </a:r>
            <a:r>
              <a:rPr lang="es-ES_tradnl" altLang="es-ES" dirty="0" smtClean="0">
                <a:latin typeface="Tahoma" panose="020B0604030504040204" pitchFamily="34" charset="0"/>
                <a:ea typeface="Tahoma" panose="020B0604030504040204" pitchFamily="34" charset="0"/>
                <a:cs typeface="Tahoma" panose="020B0604030504040204" pitchFamily="34" charset="0"/>
              </a:rPr>
              <a:t> and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co-payment</a:t>
            </a:r>
            <a:r>
              <a:rPr lang="es-ES_tradnl" altLang="es-ES" dirty="0" smtClean="0">
                <a:latin typeface="Tahoma" panose="020B0604030504040204" pitchFamily="34" charset="0"/>
                <a:ea typeface="Tahoma" panose="020B0604030504040204" pitchFamily="34" charset="0"/>
                <a:cs typeface="Tahoma" panose="020B0604030504040204" pitchFamily="34" charset="0"/>
              </a:rPr>
              <a:t>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systems</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smtClean="0">
                <a:latin typeface="Tahoma" panose="020B0604030504040204" pitchFamily="34" charset="0"/>
                <a:ea typeface="Tahoma" panose="020B0604030504040204" pitchFamily="34" charset="0"/>
                <a:cs typeface="Tahoma" panose="020B0604030504040204" pitchFamily="34" charset="0"/>
              </a:rPr>
              <a:t>in case of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low</a:t>
            </a:r>
            <a:r>
              <a:rPr lang="es-ES_tradnl" altLang="es-ES" dirty="0" smtClean="0">
                <a:latin typeface="Tahoma" panose="020B0604030504040204" pitchFamily="34" charset="0"/>
                <a:ea typeface="Tahoma" panose="020B0604030504040204" pitchFamily="34" charset="0"/>
                <a:cs typeface="Tahoma" panose="020B0604030504040204" pitchFamily="34" charset="0"/>
              </a:rPr>
              <a:t>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economic</a:t>
            </a:r>
            <a:r>
              <a:rPr lang="es-ES_tradnl" altLang="es-ES" dirty="0" smtClean="0">
                <a:latin typeface="Tahoma" panose="020B0604030504040204" pitchFamily="34" charset="0"/>
                <a:ea typeface="Tahoma" panose="020B0604030504040204" pitchFamily="34" charset="0"/>
                <a:cs typeface="Tahoma" panose="020B0604030504040204" pitchFamily="34" charset="0"/>
              </a:rPr>
              <a:t> </a:t>
            </a:r>
            <a:r>
              <a:rPr lang="es-ES_tradnl" altLang="es-ES" dirty="0" err="1" smtClean="0">
                <a:latin typeface="Tahoma" panose="020B0604030504040204" pitchFamily="34" charset="0"/>
                <a:ea typeface="Tahoma" panose="020B0604030504040204" pitchFamily="34" charset="0"/>
                <a:cs typeface="Tahoma" panose="020B0604030504040204" pitchFamily="34" charset="0"/>
              </a:rPr>
              <a:t>resources</a:t>
            </a:r>
            <a:r>
              <a:rPr lang="es-ES_tradnl" altLang="es-ES" dirty="0" smtClean="0">
                <a:latin typeface="Tahoma" panose="020B0604030504040204" pitchFamily="34" charset="0"/>
                <a:ea typeface="Tahoma" panose="020B0604030504040204" pitchFamily="34" charset="0"/>
                <a:cs typeface="Tahoma" panose="020B0604030504040204" pitchFamily="34" charset="0"/>
              </a:rPr>
              <a:t>.</a:t>
            </a:r>
            <a:endParaRPr lang="es-ES_tradnl" altLang="es-ES" dirty="0">
              <a:latin typeface="Tahoma" panose="020B0604030504040204" pitchFamily="34" charset="0"/>
              <a:ea typeface="Tahoma" panose="020B0604030504040204" pitchFamily="34" charset="0"/>
              <a:cs typeface="Tahoma" panose="020B0604030504040204" pitchFamily="34" charset="0"/>
            </a:endParaRPr>
          </a:p>
          <a:p>
            <a:pPr algn="just" eaLnBrk="1" hangingPunct="1">
              <a:spcBef>
                <a:spcPct val="30000"/>
              </a:spcBef>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Fear</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denunciation</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algn="just" eaLnBrk="1" hangingPunct="1">
              <a:buClr>
                <a:srgbClr val="D6631A"/>
              </a:buClr>
              <a:buSzPct val="150000"/>
              <a:buFont typeface="Arial" panose="020B0604020202020204" pitchFamily="34" charset="0"/>
              <a:buChar char="•"/>
            </a:pPr>
            <a:endParaRPr lang="es-ES" altLang="es-ES" sz="1600" dirty="0">
              <a:latin typeface="Arial Narrow" panose="020B0606020202030204" pitchFamily="34" charset="0"/>
            </a:endParaRPr>
          </a:p>
        </p:txBody>
      </p:sp>
      <p:sp>
        <p:nvSpPr>
          <p:cNvPr id="11270" name="Rectangle 5"/>
          <p:cNvSpPr>
            <a:spLocks noChangeArrowheads="1"/>
          </p:cNvSpPr>
          <p:nvPr/>
        </p:nvSpPr>
        <p:spPr bwMode="auto">
          <a:xfrm>
            <a:off x="560172" y="6417937"/>
            <a:ext cx="11557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s-ES" altLang="es-ES" sz="1200" i="1">
                <a:solidFill>
                  <a:srgbClr val="606060"/>
                </a:solidFill>
                <a:latin typeface="Arial Narrow" panose="020B0606020202030204" pitchFamily="34" charset="0"/>
              </a:rPr>
              <a:t>Biswas, et al. 2011; Cuadra 2011; Dauvrin, et al. 2012; Duvell, et al. 2009; FRA, European Union Agency for Fundamental Rights 2011a, 2011b; HUMA Network, et al.  2009; 2010; Karl-Trummer et al. 2010; Médicins du Monde, et al.  2009, 2012, 2013; PICUM, et al. 2009a, 2009b, 2009c, 2010, 2012, 2013a, 2013b, 2014a, 2014b; Ruiz-Casares, et al. 2010; Suess et al. 2014a; Woodward, et al. 2014.</a:t>
            </a:r>
            <a:endParaRPr lang="en-US" altLang="es-ES" sz="1200" i="1">
              <a:solidFill>
                <a:srgbClr val="606060"/>
              </a:solidFill>
              <a:latin typeface="Arial Narrow" panose="020B0606020202030204" pitchFamily="34" charset="0"/>
            </a:endParaRPr>
          </a:p>
        </p:txBody>
      </p:sp>
    </p:spTree>
    <p:extLst>
      <p:ext uri="{BB962C8B-B14F-4D97-AF65-F5344CB8AC3E}">
        <p14:creationId xmlns:p14="http://schemas.microsoft.com/office/powerpoint/2010/main" val="1267290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8096637230_5d91b20f6f_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863913" y="1362140"/>
            <a:ext cx="2702997" cy="170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CuadroTexto 1"/>
          <p:cNvSpPr txBox="1">
            <a:spLocks noChangeArrowheads="1"/>
          </p:cNvSpPr>
          <p:nvPr/>
        </p:nvSpPr>
        <p:spPr bwMode="auto">
          <a:xfrm>
            <a:off x="1992314" y="271656"/>
            <a:ext cx="784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Migrants</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in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irregular </a:t>
            </a:r>
            <a:r>
              <a:rPr lang="es-ES" altLang="es-ES" sz="2400"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situation</a:t>
            </a:r>
            <a:r>
              <a:rPr lang="es-ES" altLang="es-ES" sz="2400"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endParaRPr lang="es-ES" altLang="es-ES" sz="2400" b="1" dirty="0">
              <a:solidFill>
                <a:srgbClr val="00009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s-ES" altLang="es-ES" b="1" dirty="0" err="1">
                <a:solidFill>
                  <a:srgbClr val="000090"/>
                </a:solidFill>
                <a:latin typeface="Tahoma" panose="020B0604030504040204" pitchFamily="34" charset="0"/>
                <a:ea typeface="Tahoma" panose="020B0604030504040204" pitchFamily="34" charset="0"/>
                <a:cs typeface="Tahoma" panose="020B0604030504040204" pitchFamily="34" charset="0"/>
              </a:rPr>
              <a:t>Barriers</a:t>
            </a:r>
            <a:r>
              <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a:solidFill>
                  <a:srgbClr val="000090"/>
                </a:solidFill>
                <a:latin typeface="Tahoma" panose="020B0604030504040204" pitchFamily="34" charset="0"/>
                <a:ea typeface="Tahoma" panose="020B0604030504040204" pitchFamily="34" charset="0"/>
                <a:cs typeface="Tahoma" panose="020B0604030504040204" pitchFamily="34" charset="0"/>
              </a:rPr>
              <a:t>for</a:t>
            </a:r>
            <a:r>
              <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effective</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access</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rPr>
              <a:t>to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health</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a:t>
            </a:r>
            <a:r>
              <a:rPr lang="es-ES" altLang="es-ES" b="1" dirty="0" err="1" smtClean="0">
                <a:solidFill>
                  <a:srgbClr val="000090"/>
                </a:solidFill>
                <a:latin typeface="Tahoma" panose="020B0604030504040204" pitchFamily="34" charset="0"/>
                <a:ea typeface="Tahoma" panose="020B0604030504040204" pitchFamily="34" charset="0"/>
                <a:cs typeface="Tahoma" panose="020B0604030504040204" pitchFamily="34" charset="0"/>
              </a:rPr>
              <a:t>care</a:t>
            </a:r>
            <a:r>
              <a:rPr lang="es-ES" altLang="es-ES" b="1" dirty="0" smtClean="0">
                <a:solidFill>
                  <a:srgbClr val="000090"/>
                </a:solidFill>
                <a:latin typeface="Tahoma" panose="020B0604030504040204" pitchFamily="34" charset="0"/>
                <a:ea typeface="Tahoma" panose="020B0604030504040204" pitchFamily="34" charset="0"/>
                <a:cs typeface="Tahoma" panose="020B0604030504040204" pitchFamily="34" charset="0"/>
              </a:rPr>
              <a:t> (II)</a:t>
            </a:r>
            <a:endParaRPr lang="es-ES" altLang="es-ES" b="1" dirty="0">
              <a:solidFill>
                <a:srgbClr val="000090"/>
              </a:solidFill>
              <a:latin typeface="Tahoma" panose="020B0604030504040204" pitchFamily="34" charset="0"/>
              <a:ea typeface="Tahoma" panose="020B0604030504040204" pitchFamily="34" charset="0"/>
              <a:cs typeface="Tahoma" panose="020B0604030504040204" pitchFamily="34" charset="0"/>
            </a:endParaRPr>
          </a:p>
        </p:txBody>
      </p:sp>
      <p:sp>
        <p:nvSpPr>
          <p:cNvPr id="12293" name="12 CuadroTexto"/>
          <p:cNvSpPr txBox="1">
            <a:spLocks noChangeArrowheads="1"/>
          </p:cNvSpPr>
          <p:nvPr/>
        </p:nvSpPr>
        <p:spPr bwMode="auto">
          <a:xfrm>
            <a:off x="1109877" y="1902340"/>
            <a:ext cx="8297734"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endParaRPr lang="es-ES_tradnl" altLang="es-ES" sz="900" b="1" dirty="0">
              <a:solidFill>
                <a:srgbClr val="006666"/>
              </a:solidFill>
              <a:latin typeface="Arial Narrow" panose="020B0606020202030204" pitchFamily="34" charset="0"/>
            </a:endParaRPr>
          </a:p>
          <a:p>
            <a:pPr algn="ctr" eaLnBrk="1" hangingPunct="1"/>
            <a:endParaRPr lang="es-ES_tradnl" altLang="es-ES" b="1" dirty="0">
              <a:latin typeface="Tahoma" panose="020B0604030504040204" pitchFamily="34" charset="0"/>
              <a:ea typeface="Tahoma" panose="020B0604030504040204" pitchFamily="34" charset="0"/>
              <a:cs typeface="Tahoma" panose="020B0604030504040204" pitchFamily="34" charset="0"/>
            </a:endParaRPr>
          </a:p>
          <a:p>
            <a:pPr algn="just" eaLnBrk="1" hangingPunct="1">
              <a:spcBef>
                <a:spcPct val="30000"/>
              </a:spcBef>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Cultural and </a:t>
            </a:r>
            <a:r>
              <a:rPr lang="es-ES_tradnl" altLang="es-ES" dirty="0" err="1">
                <a:latin typeface="Tahoma" panose="020B0604030504040204" pitchFamily="34" charset="0"/>
                <a:ea typeface="Tahoma" panose="020B0604030504040204" pitchFamily="34" charset="0"/>
                <a:cs typeface="Tahoma" panose="020B0604030504040204" pitchFamily="34" charset="0"/>
              </a:rPr>
              <a:t>idiomatic</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aspects</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algn="just" eaLnBrk="1" hangingPunct="1">
              <a:spcBef>
                <a:spcPct val="30000"/>
              </a:spcBef>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Previous</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experiences</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discrimination</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algn="just" eaLnBrk="1" hangingPunct="1">
              <a:spcBef>
                <a:spcPct val="30000"/>
              </a:spcBef>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Precariousness</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the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socioeconomic</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situation</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with</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frequent</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changes</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or</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absence</a:t>
            </a:r>
            <a:r>
              <a:rPr lang="es-ES_tradnl" altLang="es-ES" dirty="0">
                <a:latin typeface="Tahoma" panose="020B0604030504040204" pitchFamily="34" charset="0"/>
                <a:ea typeface="Tahoma" panose="020B0604030504040204" pitchFamily="34" charset="0"/>
                <a:cs typeface="Tahoma" panose="020B0604030504040204" pitchFamily="34" charset="0"/>
              </a:rPr>
              <a:t> of a </a:t>
            </a:r>
            <a:r>
              <a:rPr lang="es-ES_tradnl" altLang="es-ES" dirty="0" err="1">
                <a:latin typeface="Tahoma" panose="020B0604030504040204" pitchFamily="34" charset="0"/>
                <a:ea typeface="Tahoma" panose="020B0604030504040204" pitchFamily="34" charset="0"/>
                <a:cs typeface="Tahoma" panose="020B0604030504040204" pitchFamily="34" charset="0"/>
              </a:rPr>
              <a:t>permanent</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residence</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algn="just" eaLnBrk="1" hangingPunct="1">
              <a:spcBef>
                <a:spcPct val="30000"/>
              </a:spcBef>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Cases of </a:t>
            </a:r>
            <a:r>
              <a:rPr lang="es-ES_tradnl" altLang="es-ES" dirty="0" err="1">
                <a:latin typeface="Tahoma" panose="020B0604030504040204" pitchFamily="34" charset="0"/>
                <a:ea typeface="Tahoma" panose="020B0604030504040204" pitchFamily="34" charset="0"/>
                <a:cs typeface="Tahoma" panose="020B0604030504040204" pitchFamily="34" charset="0"/>
              </a:rPr>
              <a:t>denied</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access</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despite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being</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entitled</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algn="just" eaLnBrk="1" hangingPunct="1">
              <a:spcBef>
                <a:spcPct val="30000"/>
              </a:spcBef>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Fear</a:t>
            </a:r>
            <a:r>
              <a:rPr lang="es-ES_tradnl" altLang="es-ES" dirty="0">
                <a:latin typeface="Tahoma" panose="020B0604030504040204" pitchFamily="34" charset="0"/>
                <a:ea typeface="Tahoma" panose="020B0604030504040204" pitchFamily="34" charset="0"/>
                <a:cs typeface="Tahoma" panose="020B0604030504040204" pitchFamily="34" charset="0"/>
              </a:rPr>
              <a:t> of a </a:t>
            </a:r>
            <a:r>
              <a:rPr lang="es-ES_tradnl" altLang="es-ES" dirty="0" err="1">
                <a:latin typeface="Tahoma" panose="020B0604030504040204" pitchFamily="34" charset="0"/>
                <a:ea typeface="Tahoma" panose="020B0604030504040204" pitchFamily="34" charset="0"/>
                <a:cs typeface="Tahoma" panose="020B0604030504040204" pitchFamily="34" charset="0"/>
              </a:rPr>
              <a:t>negative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impact</a:t>
            </a:r>
            <a:r>
              <a:rPr lang="es-ES_tradnl" altLang="es-ES" dirty="0">
                <a:latin typeface="Tahoma" panose="020B0604030504040204" pitchFamily="34" charset="0"/>
                <a:ea typeface="Tahoma" panose="020B0604030504040204" pitchFamily="34" charset="0"/>
                <a:cs typeface="Tahoma" panose="020B0604030504040204" pitchFamily="34" charset="0"/>
              </a:rPr>
              <a:t> of </a:t>
            </a:r>
            <a:r>
              <a:rPr lang="es-ES_tradnl" altLang="es-ES" dirty="0" err="1">
                <a:latin typeface="Tahoma" panose="020B0604030504040204" pitchFamily="34" charset="0"/>
                <a:ea typeface="Tahoma" panose="020B0604030504040204" pitchFamily="34" charset="0"/>
                <a:cs typeface="Tahoma" panose="020B0604030504040204" pitchFamily="34" charset="0"/>
              </a:rPr>
              <a:t>an</a:t>
            </a:r>
            <a:r>
              <a:rPr lang="es-ES_tradnl" altLang="es-ES" dirty="0">
                <a:latin typeface="Tahoma" panose="020B0604030504040204" pitchFamily="34" charset="0"/>
                <a:ea typeface="Tahoma" panose="020B0604030504040204" pitchFamily="34" charset="0"/>
                <a:cs typeface="Tahoma" panose="020B0604030504040204" pitchFamily="34" charset="0"/>
              </a:rPr>
              <a:t> HIV+ diagnosis </a:t>
            </a:r>
            <a:r>
              <a:rPr lang="es-ES_tradnl" altLang="es-ES" dirty="0" err="1">
                <a:latin typeface="Tahoma" panose="020B0604030504040204" pitchFamily="34" charset="0"/>
                <a:ea typeface="Tahoma" panose="020B0604030504040204" pitchFamily="34" charset="0"/>
                <a:cs typeface="Tahoma" panose="020B0604030504040204" pitchFamily="34" charset="0"/>
              </a:rPr>
              <a:t>on</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the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residence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authorization</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process</a:t>
            </a:r>
            <a:r>
              <a:rPr lang="es-ES_tradnl" altLang="es-ES" dirty="0">
                <a:latin typeface="Tahoma" panose="020B0604030504040204" pitchFamily="34" charset="0"/>
                <a:ea typeface="Tahoma" panose="020B0604030504040204" pitchFamily="34" charset="0"/>
                <a:cs typeface="Tahoma" panose="020B0604030504040204" pitchFamily="34" charset="0"/>
              </a:rPr>
              <a:t>.</a:t>
            </a:r>
          </a:p>
          <a:p>
            <a:pPr algn="just" eaLnBrk="1" hangingPunct="1">
              <a:spcBef>
                <a:spcPct val="30000"/>
              </a:spcBef>
              <a:buClr>
                <a:srgbClr val="D6631A"/>
              </a:buClr>
              <a:buSzPct val="150000"/>
              <a:buFont typeface="Arial" panose="020B0604020202020204" pitchFamily="34" charset="0"/>
              <a:buChar char="•"/>
            </a:pP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Difficulties</a:t>
            </a:r>
            <a:r>
              <a:rPr lang="es-ES_tradnl" altLang="es-ES" dirty="0">
                <a:latin typeface="Tahoma" panose="020B0604030504040204" pitchFamily="34" charset="0"/>
                <a:ea typeface="Tahoma" panose="020B0604030504040204" pitchFamily="34" charset="0"/>
                <a:cs typeface="Tahoma" panose="020B0604030504040204" pitchFamily="34" charset="0"/>
              </a:rPr>
              <a:t> in </a:t>
            </a:r>
            <a:r>
              <a:rPr lang="es-ES_tradnl" altLang="es-ES" dirty="0" err="1">
                <a:latin typeface="Tahoma" panose="020B0604030504040204" pitchFamily="34" charset="0"/>
                <a:ea typeface="Tahoma" panose="020B0604030504040204" pitchFamily="34" charset="0"/>
                <a:cs typeface="Tahoma" panose="020B0604030504040204" pitchFamily="34" charset="0"/>
              </a:rPr>
              <a:t>accessing</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appropriate</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health</a:t>
            </a:r>
            <a:r>
              <a:rPr lang="es-ES_tradnl" altLang="es-ES" dirty="0">
                <a:latin typeface="Tahoma" panose="020B0604030504040204" pitchFamily="34" charset="0"/>
                <a:ea typeface="Tahoma" panose="020B0604030504040204" pitchFamily="34" charset="0"/>
                <a:cs typeface="Tahoma" panose="020B0604030504040204" pitchFamily="34" charset="0"/>
              </a:rPr>
              <a:t> </a:t>
            </a:r>
            <a:r>
              <a:rPr lang="es-ES_tradnl" altLang="es-ES" dirty="0" err="1">
                <a:latin typeface="Tahoma" panose="020B0604030504040204" pitchFamily="34" charset="0"/>
                <a:ea typeface="Tahoma" panose="020B0604030504040204" pitchFamily="34" charset="0"/>
                <a:cs typeface="Tahoma" panose="020B0604030504040204" pitchFamily="34" charset="0"/>
              </a:rPr>
              <a:t>care</a:t>
            </a:r>
            <a:r>
              <a:rPr lang="es-ES_tradnl" altLang="es-ES" dirty="0">
                <a:latin typeface="Tahoma" panose="020B0604030504040204" pitchFamily="34" charset="0"/>
                <a:ea typeface="Tahoma" panose="020B0604030504040204" pitchFamily="34" charset="0"/>
                <a:cs typeface="Tahoma" panose="020B0604030504040204" pitchFamily="34" charset="0"/>
              </a:rPr>
              <a:t> in </a:t>
            </a:r>
            <a:r>
              <a:rPr lang="es-ES_tradnl" altLang="es-ES" dirty="0" err="1">
                <a:latin typeface="Tahoma" panose="020B0604030504040204" pitchFamily="34" charset="0"/>
                <a:ea typeface="Tahoma" panose="020B0604030504040204" pitchFamily="34" charset="0"/>
                <a:cs typeface="Tahoma" panose="020B0604030504040204" pitchFamily="34" charset="0"/>
              </a:rPr>
              <a:t>detention</a:t>
            </a:r>
            <a:r>
              <a:rPr lang="es-ES_tradnl" altLang="es-ES" dirty="0">
                <a:latin typeface="Tahoma" panose="020B0604030504040204" pitchFamily="34" charset="0"/>
                <a:ea typeface="Tahoma" panose="020B0604030504040204" pitchFamily="34" charset="0"/>
                <a:cs typeface="Tahoma" panose="020B0604030504040204" pitchFamily="34" charset="0"/>
              </a:rPr>
              <a:t> centers. </a:t>
            </a:r>
            <a:endParaRPr lang="es-ES" altLang="es-ES" dirty="0">
              <a:latin typeface="Tahoma" panose="020B0604030504040204" pitchFamily="34" charset="0"/>
              <a:ea typeface="Tahoma" panose="020B0604030504040204" pitchFamily="34" charset="0"/>
              <a:cs typeface="Tahoma" panose="020B0604030504040204" pitchFamily="34" charset="0"/>
            </a:endParaRPr>
          </a:p>
        </p:txBody>
      </p:sp>
      <p:sp>
        <p:nvSpPr>
          <p:cNvPr id="12294" name="Rectangle 6"/>
          <p:cNvSpPr>
            <a:spLocks noChangeArrowheads="1"/>
          </p:cNvSpPr>
          <p:nvPr/>
        </p:nvSpPr>
        <p:spPr bwMode="auto">
          <a:xfrm>
            <a:off x="486032" y="6257836"/>
            <a:ext cx="1170596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r>
              <a:rPr lang="es-ES" altLang="es-ES" sz="1100" i="1" dirty="0" err="1">
                <a:solidFill>
                  <a:srgbClr val="606060"/>
                </a:solidFill>
                <a:latin typeface="Arial Narrow" panose="020B0606020202030204" pitchFamily="34" charset="0"/>
              </a:rPr>
              <a:t>Amnesty</a:t>
            </a:r>
            <a:r>
              <a:rPr lang="es-ES" altLang="es-ES" sz="1100" i="1" dirty="0">
                <a:solidFill>
                  <a:srgbClr val="606060"/>
                </a:solidFill>
                <a:latin typeface="Arial Narrow" panose="020B0606020202030204" pitchFamily="34" charset="0"/>
              </a:rPr>
              <a:t> International 2007; </a:t>
            </a:r>
            <a:r>
              <a:rPr lang="es-ES" altLang="es-ES" sz="1100" i="1" dirty="0" err="1">
                <a:solidFill>
                  <a:srgbClr val="606060"/>
                </a:solidFill>
                <a:latin typeface="Arial Narrow" panose="020B0606020202030204" pitchFamily="34" charset="0"/>
              </a:rPr>
              <a:t>Biswas</a:t>
            </a:r>
            <a:r>
              <a:rPr lang="es-ES" altLang="es-ES" sz="1100" i="1" dirty="0">
                <a:solidFill>
                  <a:srgbClr val="606060"/>
                </a:solidFill>
                <a:latin typeface="Arial Narrow" panose="020B0606020202030204" pitchFamily="34" charset="0"/>
              </a:rPr>
              <a:t>, et al. 2011; </a:t>
            </a:r>
            <a:r>
              <a:rPr lang="es-ES" altLang="es-ES" sz="1100" i="1" dirty="0" err="1">
                <a:solidFill>
                  <a:srgbClr val="606060"/>
                </a:solidFill>
                <a:latin typeface="Arial Narrow" panose="020B0606020202030204" pitchFamily="34" charset="0"/>
              </a:rPr>
              <a:t>Committee</a:t>
            </a:r>
            <a:r>
              <a:rPr lang="es-ES" altLang="es-ES" sz="1100" i="1" dirty="0">
                <a:solidFill>
                  <a:srgbClr val="606060"/>
                </a:solidFill>
                <a:latin typeface="Arial Narrow" panose="020B0606020202030204" pitchFamily="34" charset="0"/>
              </a:rPr>
              <a:t> </a:t>
            </a:r>
            <a:r>
              <a:rPr lang="es-ES" altLang="es-ES" sz="1100" i="1" dirty="0" err="1">
                <a:solidFill>
                  <a:srgbClr val="606060"/>
                </a:solidFill>
                <a:latin typeface="Arial Narrow" panose="020B0606020202030204" pitchFamily="34" charset="0"/>
              </a:rPr>
              <a:t>on</a:t>
            </a:r>
            <a:r>
              <a:rPr lang="es-ES" altLang="es-ES" sz="1100" i="1" dirty="0">
                <a:solidFill>
                  <a:srgbClr val="606060"/>
                </a:solidFill>
                <a:latin typeface="Arial Narrow" panose="020B0606020202030204" pitchFamily="34" charset="0"/>
              </a:rPr>
              <a:t> Civil </a:t>
            </a:r>
            <a:r>
              <a:rPr lang="es-ES" altLang="es-ES" sz="1100" i="1" dirty="0" err="1">
                <a:solidFill>
                  <a:srgbClr val="606060"/>
                </a:solidFill>
                <a:latin typeface="Arial Narrow" panose="020B0606020202030204" pitchFamily="34" charset="0"/>
              </a:rPr>
              <a:t>Literties</a:t>
            </a:r>
            <a:r>
              <a:rPr lang="es-ES" altLang="es-ES" sz="1100" i="1" dirty="0">
                <a:solidFill>
                  <a:srgbClr val="606060"/>
                </a:solidFill>
                <a:latin typeface="Arial Narrow" panose="020B0606020202030204" pitchFamily="34" charset="0"/>
              </a:rPr>
              <a:t>, </a:t>
            </a:r>
            <a:r>
              <a:rPr lang="es-ES" altLang="es-ES" sz="1100" i="1" dirty="0" err="1">
                <a:solidFill>
                  <a:srgbClr val="606060"/>
                </a:solidFill>
                <a:latin typeface="Arial Narrow" panose="020B0606020202030204" pitchFamily="34" charset="0"/>
              </a:rPr>
              <a:t>Justice</a:t>
            </a:r>
            <a:r>
              <a:rPr lang="es-ES" altLang="es-ES" sz="1100" i="1" dirty="0">
                <a:solidFill>
                  <a:srgbClr val="606060"/>
                </a:solidFill>
                <a:latin typeface="Arial Narrow" panose="020B0606020202030204" pitchFamily="34" charset="0"/>
              </a:rPr>
              <a:t> and Home </a:t>
            </a:r>
            <a:r>
              <a:rPr lang="es-ES" altLang="es-ES" sz="1100" i="1" dirty="0" err="1">
                <a:solidFill>
                  <a:srgbClr val="606060"/>
                </a:solidFill>
                <a:latin typeface="Arial Narrow" panose="020B0606020202030204" pitchFamily="34" charset="0"/>
              </a:rPr>
              <a:t>Affairs</a:t>
            </a:r>
            <a:r>
              <a:rPr lang="es-ES" altLang="es-ES" sz="1100" i="1" dirty="0">
                <a:solidFill>
                  <a:srgbClr val="606060"/>
                </a:solidFill>
                <a:latin typeface="Arial Narrow" panose="020B0606020202030204" pitchFamily="34" charset="0"/>
              </a:rPr>
              <a:t>, 2007; Cuadra 2011; </a:t>
            </a:r>
            <a:r>
              <a:rPr lang="es-ES" altLang="es-ES" sz="1100" i="1" dirty="0" err="1">
                <a:solidFill>
                  <a:srgbClr val="606060"/>
                </a:solidFill>
                <a:latin typeface="Arial Narrow" panose="020B0606020202030204" pitchFamily="34" charset="0"/>
              </a:rPr>
              <a:t>Dauvrin</a:t>
            </a:r>
            <a:r>
              <a:rPr lang="es-ES" altLang="es-ES" sz="1100" i="1" dirty="0">
                <a:solidFill>
                  <a:srgbClr val="606060"/>
                </a:solidFill>
                <a:latin typeface="Arial Narrow" panose="020B0606020202030204" pitchFamily="34" charset="0"/>
              </a:rPr>
              <a:t>, et al. 2012; </a:t>
            </a:r>
            <a:r>
              <a:rPr lang="es-ES" altLang="es-ES" sz="1100" i="1" dirty="0" err="1">
                <a:solidFill>
                  <a:srgbClr val="606060"/>
                </a:solidFill>
                <a:latin typeface="Arial Narrow" panose="020B0606020202030204" pitchFamily="34" charset="0"/>
              </a:rPr>
              <a:t>Duvell</a:t>
            </a:r>
            <a:r>
              <a:rPr lang="es-ES" altLang="es-ES" sz="1100" i="1" dirty="0">
                <a:solidFill>
                  <a:srgbClr val="606060"/>
                </a:solidFill>
                <a:latin typeface="Arial Narrow" panose="020B0606020202030204" pitchFamily="34" charset="0"/>
              </a:rPr>
              <a:t>, et al. 2009; FRA, </a:t>
            </a:r>
            <a:r>
              <a:rPr lang="es-ES" altLang="es-ES" sz="1100" i="1" dirty="0" err="1">
                <a:solidFill>
                  <a:srgbClr val="606060"/>
                </a:solidFill>
                <a:latin typeface="Arial Narrow" panose="020B0606020202030204" pitchFamily="34" charset="0"/>
              </a:rPr>
              <a:t>European</a:t>
            </a:r>
            <a:r>
              <a:rPr lang="es-ES" altLang="es-ES" sz="1100" i="1" dirty="0">
                <a:solidFill>
                  <a:srgbClr val="606060"/>
                </a:solidFill>
                <a:latin typeface="Arial Narrow" panose="020B0606020202030204" pitchFamily="34" charset="0"/>
              </a:rPr>
              <a:t> </a:t>
            </a:r>
            <a:r>
              <a:rPr lang="es-ES" altLang="es-ES" sz="1100" i="1" dirty="0" err="1">
                <a:solidFill>
                  <a:srgbClr val="606060"/>
                </a:solidFill>
                <a:latin typeface="Arial Narrow" panose="020B0606020202030204" pitchFamily="34" charset="0"/>
              </a:rPr>
              <a:t>Union</a:t>
            </a:r>
            <a:r>
              <a:rPr lang="es-ES" altLang="es-ES" sz="1100" i="1" dirty="0">
                <a:solidFill>
                  <a:srgbClr val="606060"/>
                </a:solidFill>
                <a:latin typeface="Arial Narrow" panose="020B0606020202030204" pitchFamily="34" charset="0"/>
              </a:rPr>
              <a:t> Agency </a:t>
            </a:r>
            <a:r>
              <a:rPr lang="es-ES" altLang="es-ES" sz="1100" i="1" dirty="0" err="1">
                <a:solidFill>
                  <a:srgbClr val="606060"/>
                </a:solidFill>
                <a:latin typeface="Arial Narrow" panose="020B0606020202030204" pitchFamily="34" charset="0"/>
              </a:rPr>
              <a:t>for</a:t>
            </a:r>
            <a:r>
              <a:rPr lang="es-ES" altLang="es-ES" sz="1100" i="1" dirty="0">
                <a:solidFill>
                  <a:srgbClr val="606060"/>
                </a:solidFill>
                <a:latin typeface="Arial Narrow" panose="020B0606020202030204" pitchFamily="34" charset="0"/>
              </a:rPr>
              <a:t> Fundamental </a:t>
            </a:r>
            <a:r>
              <a:rPr lang="es-ES" altLang="es-ES" sz="1100" i="1" dirty="0" err="1">
                <a:solidFill>
                  <a:srgbClr val="606060"/>
                </a:solidFill>
                <a:latin typeface="Arial Narrow" panose="020B0606020202030204" pitchFamily="34" charset="0"/>
              </a:rPr>
              <a:t>Rights</a:t>
            </a:r>
            <a:r>
              <a:rPr lang="es-ES" altLang="es-ES" sz="1100" i="1" dirty="0">
                <a:solidFill>
                  <a:srgbClr val="606060"/>
                </a:solidFill>
                <a:latin typeface="Arial Narrow" panose="020B0606020202030204" pitchFamily="34" charset="0"/>
              </a:rPr>
              <a:t> 2011a, 2011b; HUMA Network, et al.  2009; 2010; Karl-</a:t>
            </a:r>
            <a:r>
              <a:rPr lang="es-ES" altLang="es-ES" sz="1100" i="1" dirty="0" err="1">
                <a:solidFill>
                  <a:srgbClr val="606060"/>
                </a:solidFill>
                <a:latin typeface="Arial Narrow" panose="020B0606020202030204" pitchFamily="34" charset="0"/>
              </a:rPr>
              <a:t>Trummer</a:t>
            </a:r>
            <a:r>
              <a:rPr lang="es-ES" altLang="es-ES" sz="1100" i="1" dirty="0">
                <a:solidFill>
                  <a:srgbClr val="606060"/>
                </a:solidFill>
                <a:latin typeface="Arial Narrow" panose="020B0606020202030204" pitchFamily="34" charset="0"/>
              </a:rPr>
              <a:t> et al. 2010; JRS-</a:t>
            </a:r>
            <a:r>
              <a:rPr lang="es-ES" altLang="es-ES" sz="1100" i="1" dirty="0" err="1">
                <a:solidFill>
                  <a:srgbClr val="606060"/>
                </a:solidFill>
                <a:latin typeface="Arial Narrow" panose="020B0606020202030204" pitchFamily="34" charset="0"/>
              </a:rPr>
              <a:t>Europe</a:t>
            </a:r>
            <a:r>
              <a:rPr lang="es-ES" altLang="es-ES" sz="1100" i="1" dirty="0">
                <a:solidFill>
                  <a:srgbClr val="606060"/>
                </a:solidFill>
                <a:latin typeface="Arial Narrow" panose="020B0606020202030204" pitchFamily="34" charset="0"/>
              </a:rPr>
              <a:t>, 2010; </a:t>
            </a:r>
            <a:r>
              <a:rPr lang="es-ES" altLang="es-ES" sz="1100" i="1" dirty="0" err="1">
                <a:solidFill>
                  <a:srgbClr val="606060"/>
                </a:solidFill>
                <a:latin typeface="Arial Narrow" panose="020B0606020202030204" pitchFamily="34" charset="0"/>
              </a:rPr>
              <a:t>Médicins</a:t>
            </a:r>
            <a:r>
              <a:rPr lang="es-ES" altLang="es-ES" sz="1100" i="1" dirty="0">
                <a:solidFill>
                  <a:srgbClr val="606060"/>
                </a:solidFill>
                <a:latin typeface="Arial Narrow" panose="020B0606020202030204" pitchFamily="34" charset="0"/>
              </a:rPr>
              <a:t> du Monde, et al.  2009, 2012, 2013; </a:t>
            </a:r>
            <a:r>
              <a:rPr lang="es-ES" altLang="es-ES" sz="1100" i="1" dirty="0" err="1">
                <a:solidFill>
                  <a:srgbClr val="606060"/>
                </a:solidFill>
                <a:latin typeface="Arial Narrow" panose="020B0606020202030204" pitchFamily="34" charset="0"/>
              </a:rPr>
              <a:t>Médicins</a:t>
            </a:r>
            <a:r>
              <a:rPr lang="es-ES" altLang="es-ES" sz="1100" i="1" dirty="0">
                <a:solidFill>
                  <a:srgbClr val="606060"/>
                </a:solidFill>
                <a:latin typeface="Arial Narrow" panose="020B0606020202030204" pitchFamily="34" charset="0"/>
              </a:rPr>
              <a:t> Sans </a:t>
            </a:r>
            <a:r>
              <a:rPr lang="es-ES" altLang="es-ES" sz="1100" i="1" dirty="0" err="1">
                <a:solidFill>
                  <a:srgbClr val="606060"/>
                </a:solidFill>
                <a:latin typeface="Arial Narrow" panose="020B0606020202030204" pitchFamily="34" charset="0"/>
              </a:rPr>
              <a:t>Frontieres</a:t>
            </a:r>
            <a:r>
              <a:rPr lang="es-ES" altLang="es-ES" sz="1100" i="1" dirty="0">
                <a:solidFill>
                  <a:srgbClr val="606060"/>
                </a:solidFill>
                <a:latin typeface="Arial Narrow" panose="020B0606020202030204" pitchFamily="34" charset="0"/>
              </a:rPr>
              <a:t> s.a.;  PICUM, et al. 2009a, 2009b, 2009c, 2010, 2012, 2013a, 2013b, 2014a, 2014b; Ruiz-Casares, et al. 2010; Suess et al. 2014a; UN 2012, 2013; </a:t>
            </a:r>
            <a:r>
              <a:rPr lang="es-ES" altLang="es-ES" sz="1100" i="1" dirty="0" err="1">
                <a:solidFill>
                  <a:srgbClr val="606060"/>
                </a:solidFill>
                <a:latin typeface="Arial Narrow" panose="020B0606020202030204" pitchFamily="34" charset="0"/>
              </a:rPr>
              <a:t>Woodward</a:t>
            </a:r>
            <a:r>
              <a:rPr lang="es-ES" altLang="es-ES" sz="1100" i="1" dirty="0">
                <a:solidFill>
                  <a:srgbClr val="606060"/>
                </a:solidFill>
                <a:latin typeface="Arial Narrow" panose="020B0606020202030204" pitchFamily="34" charset="0"/>
              </a:rPr>
              <a:t>, et al. 2014.</a:t>
            </a:r>
            <a:endParaRPr lang="en-US" altLang="es-ES" sz="1100" i="1" dirty="0">
              <a:solidFill>
                <a:srgbClr val="606060"/>
              </a:solidFill>
              <a:latin typeface="Arial Narrow" panose="020B0606020202030204" pitchFamily="34" charset="0"/>
            </a:endParaRPr>
          </a:p>
        </p:txBody>
      </p:sp>
    </p:spTree>
    <p:extLst>
      <p:ext uri="{BB962C8B-B14F-4D97-AF65-F5344CB8AC3E}">
        <p14:creationId xmlns:p14="http://schemas.microsoft.com/office/powerpoint/2010/main" val="1710105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3758</Words>
  <Application>Microsoft Office PowerPoint</Application>
  <PresentationFormat>Panorámica</PresentationFormat>
  <Paragraphs>217</Paragraphs>
  <Slides>23</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MS PGothic</vt:lpstr>
      <vt:lpstr>MS PGothic</vt:lpstr>
      <vt:lpstr>Arial</vt:lpstr>
      <vt:lpstr>Arial Narrow</vt:lpstr>
      <vt:lpstr>Calibri</vt:lpstr>
      <vt:lpstr>Calibri Light</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Olga Leralta Piñan</dc:creator>
  <cp:lastModifiedBy>Amets Suess</cp:lastModifiedBy>
  <cp:revision>49</cp:revision>
  <dcterms:created xsi:type="dcterms:W3CDTF">2015-09-28T09:19:12Z</dcterms:created>
  <dcterms:modified xsi:type="dcterms:W3CDTF">2017-02-07T10:40:40Z</dcterms:modified>
</cp:coreProperties>
</file>