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906000" type="A4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lefruto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1764" y="6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D863C-D038-3E48-9B14-81DB84DD004A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3F76A-2F42-5A4D-926E-F914EC87BB0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62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Fichas CCRH </a:t>
            </a:r>
            <a:r>
              <a:rPr lang="es-ES" dirty="0" err="1" smtClean="0"/>
              <a:t>Otawa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3F76A-2F42-5A4D-926E-F914EC87BB0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42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recomendacion</a:t>
            </a:r>
            <a:r>
              <a:rPr lang="es-ES" dirty="0" smtClean="0"/>
              <a:t> sobre cribado de </a:t>
            </a:r>
            <a:r>
              <a:rPr lang="es-ES" dirty="0" err="1" smtClean="0"/>
              <a:t>sifilis</a:t>
            </a:r>
            <a:r>
              <a:rPr lang="es-ES" dirty="0" smtClean="0"/>
              <a:t> parece tener consenso</a:t>
            </a:r>
          </a:p>
          <a:p>
            <a:r>
              <a:rPr lang="es-ES" dirty="0" smtClean="0"/>
              <a:t>Valorar añadir Chagas. </a:t>
            </a:r>
          </a:p>
          <a:p>
            <a:r>
              <a:rPr lang="es-ES" dirty="0" smtClean="0"/>
              <a:t>Valorar pagina aparte para opciones de</a:t>
            </a:r>
            <a:r>
              <a:rPr lang="es-ES" baseline="0" dirty="0" smtClean="0"/>
              <a:t> cribado de TBC latente y propuesta de </a:t>
            </a:r>
            <a:r>
              <a:rPr lang="es-ES" baseline="0" dirty="0" err="1" smtClean="0"/>
              <a:t>tto</a:t>
            </a:r>
            <a:r>
              <a:rPr lang="es-ES" baseline="0" dirty="0" smtClean="0"/>
              <a:t>.</a:t>
            </a:r>
          </a:p>
          <a:p>
            <a:r>
              <a:rPr lang="es-ES" baseline="0" dirty="0" err="1" smtClean="0"/>
              <a:t>Mencion</a:t>
            </a:r>
            <a:r>
              <a:rPr lang="es-ES" baseline="0" dirty="0" smtClean="0"/>
              <a:t> a </a:t>
            </a:r>
            <a:r>
              <a:rPr lang="es-ES" baseline="0" dirty="0" err="1" smtClean="0"/>
              <a:t>filariasis</a:t>
            </a:r>
            <a:r>
              <a:rPr lang="es-ES" baseline="0" dirty="0" smtClean="0"/>
              <a:t>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3F76A-2F42-5A4D-926E-F914EC87BB0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32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3F76A-2F42-5A4D-926E-F914EC87BB0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332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Quizá haya que decir algo de la polio ya que viene refugiados de 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Afganistan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y Pakistán</a:t>
            </a:r>
          </a:p>
          <a:p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www.polioeradication.org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Dataandmonitoring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Poliothisweek</a:t>
            </a:r>
            <a:r>
              <a:rPr lang="es-E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s-E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Poliocasesworldwide.aspx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3F76A-2F42-5A4D-926E-F914EC87BB0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28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5C260-541E-3043-99E3-64CA0C8B114B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8E0B-1B18-314C-B44A-F29B6BE8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4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5C260-541E-3043-99E3-64CA0C8B114B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8E0B-1B18-314C-B44A-F29B6BE8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57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5C260-541E-3043-99E3-64CA0C8B114B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8E0B-1B18-314C-B44A-F29B6BE8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6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5C260-541E-3043-99E3-64CA0C8B114B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8E0B-1B18-314C-B44A-F29B6BE8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7579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5C260-541E-3043-99E3-64CA0C8B114B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8E0B-1B18-314C-B44A-F29B6BE8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839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5C260-541E-3043-99E3-64CA0C8B114B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8E0B-1B18-314C-B44A-F29B6BE8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045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5C260-541E-3043-99E3-64CA0C8B114B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8E0B-1B18-314C-B44A-F29B6BE8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60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5C260-541E-3043-99E3-64CA0C8B114B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8E0B-1B18-314C-B44A-F29B6BE8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6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5C260-541E-3043-99E3-64CA0C8B114B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8E0B-1B18-314C-B44A-F29B6BE8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4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5C260-541E-3043-99E3-64CA0C8B114B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8E0B-1B18-314C-B44A-F29B6BE8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61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5C260-541E-3043-99E3-64CA0C8B114B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58E0B-1B18-314C-B44A-F29B6BE8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189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5C260-541E-3043-99E3-64CA0C8B114B}" type="datetimeFigureOut">
              <a:rPr lang="es-ES" smtClean="0"/>
              <a:t>25/05/2017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58E0B-1B18-314C-B44A-F29B6BE87E7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308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2000" y="932400"/>
            <a:ext cx="311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1. </a:t>
            </a:r>
            <a:r>
              <a:rPr lang="es-ES" sz="1400" b="1" dirty="0" err="1" smtClean="0"/>
              <a:t>Demographics</a:t>
            </a:r>
            <a:endParaRPr lang="es-ES" sz="1400" b="1" dirty="0"/>
          </a:p>
        </p:txBody>
      </p:sp>
      <p:pic>
        <p:nvPicPr>
          <p:cNvPr id="7" name="Imagen 6" descr="Captura de pantalla 2016-05-07 a las 8.49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8" y="1316374"/>
            <a:ext cx="5929982" cy="386695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32000" y="5363395"/>
            <a:ext cx="311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2</a:t>
            </a:r>
            <a:r>
              <a:rPr lang="es-ES" sz="1400" b="1" dirty="0" smtClean="0"/>
              <a:t>. </a:t>
            </a:r>
            <a:r>
              <a:rPr lang="es-ES" sz="1400" b="1" dirty="0" err="1" smtClean="0"/>
              <a:t>Refugees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Health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Issues</a:t>
            </a:r>
            <a:endParaRPr lang="es-ES" sz="1400" b="1" dirty="0"/>
          </a:p>
        </p:txBody>
      </p:sp>
      <p:sp>
        <p:nvSpPr>
          <p:cNvPr id="10" name="Rectángulo 9"/>
          <p:cNvSpPr/>
          <p:nvPr/>
        </p:nvSpPr>
        <p:spPr>
          <a:xfrm>
            <a:off x="980547" y="5841851"/>
            <a:ext cx="2222577" cy="452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Community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adquired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diseases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280814" y="5841851"/>
            <a:ext cx="2919985" cy="452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health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problems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refugees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are similar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those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rest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population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980547" y="6387375"/>
            <a:ext cx="2222577" cy="452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Mental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Health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Adjustment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disorders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280814" y="6387375"/>
            <a:ext cx="2919985" cy="452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Psychologic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symptoms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becaus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stress as a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result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migration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life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conditions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80547" y="6932899"/>
            <a:ext cx="2222577" cy="452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Genetic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disorders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3280814" y="6932899"/>
            <a:ext cx="2919985" cy="452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Some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genetic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diseases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are more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frequent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other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populations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80547" y="7478423"/>
            <a:ext cx="2222577" cy="452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Tropical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infectious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diseases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280814" y="7478423"/>
            <a:ext cx="2919985" cy="452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group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Infections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that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are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especially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common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regions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Africa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Asia and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Americas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980547" y="8023946"/>
            <a:ext cx="2222577" cy="4524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Cosmopolitan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diseases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280814" y="8023946"/>
            <a:ext cx="2919985" cy="452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Diseases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eliminated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European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region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but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are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associated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primarily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poverty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80547" y="8642449"/>
            <a:ext cx="5220252" cy="48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Although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many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physicians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think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of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infectious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diseases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when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dealing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with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refugees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other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diagnoses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such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as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musculoskeletal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pain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and mental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health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issues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are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actually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more </a:t>
            </a:r>
            <a:r>
              <a:rPr lang="es-ES" sz="1050" dirty="0" err="1" smtClean="0">
                <a:solidFill>
                  <a:srgbClr val="000000"/>
                </a:solidFill>
                <a:latin typeface="Gill Sans"/>
                <a:cs typeface="Gill Sans"/>
              </a:rPr>
              <a:t>prevalent</a:t>
            </a:r>
            <a:endParaRPr lang="es-ES" sz="105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82880" y="451260"/>
            <a:ext cx="471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Gill Sans"/>
                <a:cs typeface="Gill Sans"/>
              </a:rPr>
              <a:t>Module 3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Gill Sans"/>
                <a:cs typeface="Gill Sans"/>
              </a:rPr>
              <a:t>Unit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Gill Sans"/>
                <a:cs typeface="Gill Sans"/>
              </a:rPr>
              <a:t> 3: </a:t>
            </a:r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  <a:latin typeface="Gill Sans"/>
                <a:cs typeface="Gill Sans"/>
              </a:rPr>
              <a:t>Health </a:t>
            </a:r>
            <a:r>
              <a:rPr lang="es-ES" b="1" dirty="0" err="1" smtClean="0">
                <a:solidFill>
                  <a:schemeClr val="accent2">
                    <a:lumMod val="75000"/>
                  </a:schemeClr>
                </a:solidFill>
                <a:latin typeface="Gill Sans"/>
                <a:cs typeface="Gill Sans"/>
              </a:rPr>
              <a:t>Prevention</a:t>
            </a:r>
            <a:endParaRPr lang="es-ES" b="1" dirty="0">
              <a:solidFill>
                <a:schemeClr val="accent2">
                  <a:lumMod val="75000"/>
                </a:scheme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6376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ceso alternativo 3"/>
          <p:cNvSpPr/>
          <p:nvPr/>
        </p:nvSpPr>
        <p:spPr>
          <a:xfrm>
            <a:off x="686384" y="1008592"/>
            <a:ext cx="2530748" cy="46800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Refugee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s-E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who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s-E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consults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a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physician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(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initial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contact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)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Gill Sans"/>
              <a:cs typeface="Gill Sans"/>
            </a:endParaRPr>
          </a:p>
        </p:txBody>
      </p:sp>
      <p:sp>
        <p:nvSpPr>
          <p:cNvPr id="5" name="Proceso predefinido 4"/>
          <p:cNvSpPr/>
          <p:nvPr/>
        </p:nvSpPr>
        <p:spPr>
          <a:xfrm>
            <a:off x="933857" y="1905108"/>
            <a:ext cx="2035805" cy="532304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>
              <a:spcBef>
                <a:spcPts val="300"/>
              </a:spcBef>
            </a:pPr>
            <a:r>
              <a:rPr lang="es-ES" sz="1200" dirty="0" err="1" smtClean="0">
                <a:solidFill>
                  <a:schemeClr val="tx1"/>
                </a:solidFill>
                <a:latin typeface="Gill Sans"/>
                <a:cs typeface="Gill Sans"/>
              </a:rPr>
              <a:t>Priorizing</a:t>
            </a:r>
            <a:r>
              <a:rPr lang="es-ES" sz="12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  <a:latin typeface="Gill Sans"/>
                <a:cs typeface="Gill Sans"/>
              </a:rPr>
              <a:t>problems</a:t>
            </a:r>
            <a:endParaRPr lang="es-ES" sz="1200" dirty="0">
              <a:solidFill>
                <a:schemeClr val="tx1"/>
              </a:solidFill>
              <a:latin typeface="Gill Sans"/>
              <a:cs typeface="Gill Sans"/>
            </a:endParaRPr>
          </a:p>
          <a:p>
            <a:pPr algn="ctr">
              <a:spcBef>
                <a:spcPts val="300"/>
              </a:spcBef>
            </a:pPr>
            <a:r>
              <a:rPr lang="es-ES" sz="1000" dirty="0" smtClean="0">
                <a:solidFill>
                  <a:schemeClr val="tx1"/>
                </a:solidFill>
                <a:latin typeface="Gill Sans"/>
                <a:cs typeface="Gill Sans"/>
              </a:rPr>
              <a:t>(</a:t>
            </a:r>
            <a:r>
              <a:rPr lang="es-ES" sz="1000" dirty="0" err="1" smtClean="0">
                <a:solidFill>
                  <a:schemeClr val="tx1"/>
                </a:solidFill>
                <a:latin typeface="Gill Sans"/>
                <a:cs typeface="Gill Sans"/>
              </a:rPr>
              <a:t>patient-centered</a:t>
            </a:r>
            <a:r>
              <a:rPr lang="es-ES" sz="10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chemeClr val="tx1"/>
                </a:solidFill>
                <a:latin typeface="Gill Sans"/>
                <a:cs typeface="Gill Sans"/>
              </a:rPr>
              <a:t>approach</a:t>
            </a:r>
            <a:r>
              <a:rPr lang="es-ES" sz="1000" dirty="0" smtClean="0">
                <a:solidFill>
                  <a:schemeClr val="tx1"/>
                </a:solidFill>
                <a:latin typeface="Gill Sans"/>
                <a:cs typeface="Gill Sans"/>
              </a:rPr>
              <a:t>)</a:t>
            </a:r>
            <a:endParaRPr lang="es-ES" sz="10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cxnSp>
        <p:nvCxnSpPr>
          <p:cNvPr id="7" name="Conector angular 6"/>
          <p:cNvCxnSpPr>
            <a:stCxn id="4" idx="2"/>
            <a:endCxn id="5" idx="0"/>
          </p:cNvCxnSpPr>
          <p:nvPr/>
        </p:nvCxnSpPr>
        <p:spPr>
          <a:xfrm rot="16200000" flipH="1">
            <a:off x="1737501" y="1690849"/>
            <a:ext cx="428516" cy="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ecisión 11"/>
          <p:cNvSpPr/>
          <p:nvPr/>
        </p:nvSpPr>
        <p:spPr>
          <a:xfrm>
            <a:off x="2084830" y="4505918"/>
            <a:ext cx="2600788" cy="1214028"/>
          </a:xfrm>
          <a:prstGeom prst="flowChartDecision">
            <a:avLst/>
          </a:prstGeom>
          <a:solidFill>
            <a:srgbClr val="D7E4BD"/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Is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it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possible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to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solve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the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problem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in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one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consultation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?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Gill Sans"/>
              <a:cs typeface="Gill Sans"/>
            </a:endParaRPr>
          </a:p>
        </p:txBody>
      </p:sp>
      <p:cxnSp>
        <p:nvCxnSpPr>
          <p:cNvPr id="13" name="Conector angular 12"/>
          <p:cNvCxnSpPr>
            <a:stCxn id="5" idx="2"/>
            <a:endCxn id="12" idx="0"/>
          </p:cNvCxnSpPr>
          <p:nvPr/>
        </p:nvCxnSpPr>
        <p:spPr>
          <a:xfrm rot="16200000" flipH="1">
            <a:off x="1634239" y="2754933"/>
            <a:ext cx="2068506" cy="1433464"/>
          </a:xfrm>
          <a:prstGeom prst="bentConnector3">
            <a:avLst>
              <a:gd name="adj1" fmla="val 8431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Proceso predefinido 26"/>
          <p:cNvSpPr/>
          <p:nvPr/>
        </p:nvSpPr>
        <p:spPr>
          <a:xfrm>
            <a:off x="2292614" y="6116826"/>
            <a:ext cx="3055392" cy="650725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 smtClean="0">
                <a:solidFill>
                  <a:schemeClr val="tx1"/>
                </a:solidFill>
                <a:latin typeface="Gill Sans"/>
                <a:cs typeface="Gill Sans"/>
              </a:rPr>
              <a:t>Assess</a:t>
            </a:r>
            <a:r>
              <a:rPr lang="es-ES" sz="12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  <a:latin typeface="Gill Sans"/>
                <a:cs typeface="Gill Sans"/>
              </a:rPr>
              <a:t>selected</a:t>
            </a:r>
            <a:r>
              <a:rPr lang="es-ES" sz="12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  <a:latin typeface="Gill Sans"/>
                <a:cs typeface="Gill Sans"/>
              </a:rPr>
              <a:t>issues</a:t>
            </a:r>
            <a:r>
              <a:rPr lang="es-ES" sz="1200" dirty="0" smtClean="0">
                <a:solidFill>
                  <a:schemeClr val="tx1"/>
                </a:solidFill>
                <a:latin typeface="Gill Sans"/>
                <a:cs typeface="Gill Sans"/>
              </a:rPr>
              <a:t> and plan  </a:t>
            </a:r>
            <a:r>
              <a:rPr lang="es-ES" sz="1200" dirty="0" err="1" smtClean="0">
                <a:solidFill>
                  <a:schemeClr val="tx1"/>
                </a:solidFill>
                <a:latin typeface="Gill Sans"/>
                <a:cs typeface="Gill Sans"/>
              </a:rPr>
              <a:t>intervention</a:t>
            </a:r>
            <a:r>
              <a:rPr lang="es-ES" sz="12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  <a:latin typeface="Gill Sans"/>
                <a:cs typeface="Gill Sans"/>
              </a:rPr>
              <a:t>over</a:t>
            </a:r>
            <a:r>
              <a:rPr lang="es-ES" sz="12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  <a:latin typeface="Gill Sans"/>
                <a:cs typeface="Gill Sans"/>
              </a:rPr>
              <a:t>pending</a:t>
            </a:r>
            <a:r>
              <a:rPr lang="es-ES" sz="1200" dirty="0" smtClean="0">
                <a:solidFill>
                  <a:schemeClr val="tx1"/>
                </a:solidFill>
                <a:latin typeface="Gill Sans"/>
                <a:cs typeface="Gill Sans"/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  <a:latin typeface="Gill Sans"/>
                <a:cs typeface="Gill Sans"/>
              </a:rPr>
              <a:t>problems</a:t>
            </a:r>
            <a:endParaRPr lang="es-ES" sz="12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cxnSp>
        <p:nvCxnSpPr>
          <p:cNvPr id="29" name="Conector angular 28"/>
          <p:cNvCxnSpPr>
            <a:stCxn id="12" idx="1"/>
            <a:endCxn id="32" idx="0"/>
          </p:cNvCxnSpPr>
          <p:nvPr/>
        </p:nvCxnSpPr>
        <p:spPr>
          <a:xfrm rot="10800000" flipV="1">
            <a:off x="1260706" y="5112932"/>
            <a:ext cx="824125" cy="100389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Proceso 31"/>
          <p:cNvSpPr/>
          <p:nvPr/>
        </p:nvSpPr>
        <p:spPr>
          <a:xfrm>
            <a:off x="686384" y="6116826"/>
            <a:ext cx="1148642" cy="650725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Scheduled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s-E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consultation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Gill Sans"/>
              <a:cs typeface="Gill Sans"/>
            </a:endParaRPr>
          </a:p>
        </p:txBody>
      </p:sp>
      <p:cxnSp>
        <p:nvCxnSpPr>
          <p:cNvPr id="47" name="Conector angular 46"/>
          <p:cNvCxnSpPr>
            <a:stCxn id="12" idx="3"/>
            <a:endCxn id="27" idx="3"/>
          </p:cNvCxnSpPr>
          <p:nvPr/>
        </p:nvCxnSpPr>
        <p:spPr>
          <a:xfrm>
            <a:off x="4685618" y="5112932"/>
            <a:ext cx="662388" cy="1329257"/>
          </a:xfrm>
          <a:prstGeom prst="bentConnector3">
            <a:avLst>
              <a:gd name="adj1" fmla="val 13451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/>
          <p:cNvCxnSpPr>
            <a:stCxn id="32" idx="3"/>
            <a:endCxn id="27" idx="1"/>
          </p:cNvCxnSpPr>
          <p:nvPr/>
        </p:nvCxnSpPr>
        <p:spPr>
          <a:xfrm>
            <a:off x="1835026" y="6442189"/>
            <a:ext cx="4575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Elipse 68"/>
          <p:cNvSpPr/>
          <p:nvPr/>
        </p:nvSpPr>
        <p:spPr>
          <a:xfrm>
            <a:off x="4997811" y="4926156"/>
            <a:ext cx="350195" cy="3455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  <a:latin typeface="Gill Sans"/>
                <a:cs typeface="Gill Sans"/>
              </a:rPr>
              <a:t>YES</a:t>
            </a:r>
            <a:endParaRPr lang="es-ES" sz="10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70" name="Elipse 69"/>
          <p:cNvSpPr/>
          <p:nvPr/>
        </p:nvSpPr>
        <p:spPr>
          <a:xfrm>
            <a:off x="1484831" y="4940165"/>
            <a:ext cx="350195" cy="3455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s-ES" sz="1000" dirty="0" smtClean="0">
                <a:solidFill>
                  <a:schemeClr val="tx1"/>
                </a:solidFill>
                <a:latin typeface="Gill Sans"/>
                <a:cs typeface="Gill Sans"/>
              </a:rPr>
              <a:t>NO</a:t>
            </a:r>
            <a:endParaRPr lang="es-ES" sz="1000" dirty="0">
              <a:solidFill>
                <a:schemeClr val="tx1"/>
              </a:solidFill>
              <a:latin typeface="Gill Sans"/>
              <a:cs typeface="Gill Sans"/>
            </a:endParaRPr>
          </a:p>
        </p:txBody>
      </p:sp>
      <p:sp>
        <p:nvSpPr>
          <p:cNvPr id="73" name="Documento 72"/>
          <p:cNvSpPr/>
          <p:nvPr/>
        </p:nvSpPr>
        <p:spPr>
          <a:xfrm>
            <a:off x="686385" y="7536321"/>
            <a:ext cx="1821018" cy="933867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Refugee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s-E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Health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s-E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Assessment</a:t>
            </a:r>
            <a:r>
              <a: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 </a:t>
            </a:r>
            <a:r>
              <a:rPr lang="es-E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rPr>
              <a:t>Protocol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  <a:latin typeface="Gill Sans"/>
              <a:cs typeface="Gill Sans"/>
            </a:endParaRPr>
          </a:p>
        </p:txBody>
      </p:sp>
      <p:cxnSp>
        <p:nvCxnSpPr>
          <p:cNvPr id="74" name="Conector angular 73"/>
          <p:cNvCxnSpPr>
            <a:stCxn id="27" idx="2"/>
            <a:endCxn id="73" idx="0"/>
          </p:cNvCxnSpPr>
          <p:nvPr/>
        </p:nvCxnSpPr>
        <p:spPr>
          <a:xfrm rot="5400000">
            <a:off x="2324217" y="6040228"/>
            <a:ext cx="768770" cy="2223416"/>
          </a:xfrm>
          <a:prstGeom prst="bentConnector3">
            <a:avLst>
              <a:gd name="adj1" fmla="val 6700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ector angular 79"/>
          <p:cNvCxnSpPr>
            <a:stCxn id="73" idx="2"/>
            <a:endCxn id="83" idx="1"/>
          </p:cNvCxnSpPr>
          <p:nvPr/>
        </p:nvCxnSpPr>
        <p:spPr>
          <a:xfrm rot="16200000" flipH="1">
            <a:off x="3082733" y="6922610"/>
            <a:ext cx="172115" cy="3143792"/>
          </a:xfrm>
          <a:prstGeom prst="bentConnector2">
            <a:avLst/>
          </a:prstGeom>
          <a:ln>
            <a:solidFill>
              <a:srgbClr val="9537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Agrupar 1"/>
          <p:cNvGrpSpPr/>
          <p:nvPr/>
        </p:nvGrpSpPr>
        <p:grpSpPr>
          <a:xfrm>
            <a:off x="4740686" y="7667063"/>
            <a:ext cx="1508165" cy="1752290"/>
            <a:chOff x="3165779" y="7414909"/>
            <a:chExt cx="1508165" cy="1752290"/>
          </a:xfrm>
        </p:grpSpPr>
        <p:sp>
          <p:nvSpPr>
            <p:cNvPr id="77" name="Entrada manual 76"/>
            <p:cNvSpPr/>
            <p:nvPr/>
          </p:nvSpPr>
          <p:spPr>
            <a:xfrm>
              <a:off x="3399231" y="7414909"/>
              <a:ext cx="1274713" cy="597675"/>
            </a:xfrm>
            <a:prstGeom prst="flowChartManualInp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ill Sans"/>
                  <a:cs typeface="Gill Sans"/>
                </a:rPr>
                <a:t>Anamnesis</a:t>
              </a:r>
            </a:p>
          </p:txBody>
        </p:sp>
        <p:sp>
          <p:nvSpPr>
            <p:cNvPr id="78" name="Entrada manual 77"/>
            <p:cNvSpPr/>
            <p:nvPr/>
          </p:nvSpPr>
          <p:spPr>
            <a:xfrm>
              <a:off x="3399231" y="7954861"/>
              <a:ext cx="1274713" cy="597675"/>
            </a:xfrm>
            <a:prstGeom prst="flowChartManualInp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ill Sans"/>
                  <a:cs typeface="Gill Sans"/>
                </a:rPr>
                <a:t>Physical</a:t>
              </a:r>
              <a:r>
                <a:rPr lang="es-E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ill Sans"/>
                  <a:cs typeface="Gill Sans"/>
                </a:rPr>
                <a:t> </a:t>
              </a:r>
              <a:r>
                <a:rPr lang="es-ES" sz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ill Sans"/>
                  <a:cs typeface="Gill Sans"/>
                </a:rPr>
                <a:t>examination</a:t>
              </a:r>
              <a:endPara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endParaRPr>
            </a:p>
          </p:txBody>
        </p:sp>
        <p:sp>
          <p:nvSpPr>
            <p:cNvPr id="79" name="Entrada manual 78"/>
            <p:cNvSpPr/>
            <p:nvPr/>
          </p:nvSpPr>
          <p:spPr>
            <a:xfrm>
              <a:off x="3399231" y="8494813"/>
              <a:ext cx="1274713" cy="597675"/>
            </a:xfrm>
            <a:prstGeom prst="flowChartManualInpu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ill Sans"/>
                  <a:cs typeface="Gill Sans"/>
                </a:rPr>
                <a:t>Screening</a:t>
              </a:r>
              <a:r>
                <a:rPr lang="es-E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ill Sans"/>
                  <a:cs typeface="Gill Sans"/>
                </a:rPr>
                <a:t> </a:t>
              </a:r>
              <a:r>
                <a:rPr lang="es-ES" sz="1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Gill Sans"/>
                  <a:cs typeface="Gill Sans"/>
                </a:rPr>
                <a:t>protocol</a:t>
              </a:r>
              <a:endParaRPr lang="es-E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"/>
                <a:cs typeface="Gill Sans"/>
              </a:endParaRPr>
            </a:p>
          </p:txBody>
        </p:sp>
        <p:sp>
          <p:nvSpPr>
            <p:cNvPr id="83" name="Abrir corchete 82"/>
            <p:cNvSpPr/>
            <p:nvPr/>
          </p:nvSpPr>
          <p:spPr>
            <a:xfrm>
              <a:off x="3165779" y="7489620"/>
              <a:ext cx="158755" cy="1677579"/>
            </a:xfrm>
            <a:prstGeom prst="leftBracket">
              <a:avLst/>
            </a:prstGeom>
            <a:solidFill>
              <a:srgbClr val="F2DCDB"/>
            </a:solidFill>
            <a:ln>
              <a:solidFill>
                <a:srgbClr val="953735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90" name="Llamada con línea 1 (barra de énfasis) 89"/>
          <p:cNvSpPr/>
          <p:nvPr/>
        </p:nvSpPr>
        <p:spPr>
          <a:xfrm>
            <a:off x="3475949" y="2586834"/>
            <a:ext cx="2726207" cy="1439998"/>
          </a:xfrm>
          <a:prstGeom prst="accentCallout1">
            <a:avLst>
              <a:gd name="adj1" fmla="val 48018"/>
              <a:gd name="adj2" fmla="val -7616"/>
              <a:gd name="adj3" fmla="val 48858"/>
              <a:gd name="adj4" fmla="val -53754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50" dirty="0" smtClean="0">
                <a:solidFill>
                  <a:srgbClr val="000000"/>
                </a:solidFill>
                <a:latin typeface="Gill Sans"/>
                <a:cs typeface="Gill Sans"/>
              </a:rPr>
              <a:t>1º </a:t>
            </a:r>
            <a:r>
              <a:rPr lang="es-ES" sz="1050" dirty="0" err="1" smtClean="0">
                <a:solidFill>
                  <a:srgbClr val="000000"/>
                </a:solidFill>
                <a:latin typeface="Gill Sans"/>
                <a:cs typeface="Gill Sans"/>
              </a:rPr>
              <a:t>Address</a:t>
            </a:r>
            <a:r>
              <a:rPr lang="es-ES" sz="105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 smtClean="0">
                <a:solidFill>
                  <a:srgbClr val="000000"/>
                </a:solidFill>
                <a:latin typeface="Gill Sans"/>
                <a:cs typeface="Gill Sans"/>
              </a:rPr>
              <a:t>reason</a:t>
            </a:r>
            <a:r>
              <a:rPr lang="es-ES" sz="105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 smtClean="0">
                <a:solidFill>
                  <a:srgbClr val="000000"/>
                </a:solidFill>
                <a:latin typeface="Gill Sans"/>
                <a:cs typeface="Gill Sans"/>
              </a:rPr>
              <a:t>for</a:t>
            </a:r>
            <a:r>
              <a:rPr lang="es-ES" sz="105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 smtClean="0">
                <a:solidFill>
                  <a:srgbClr val="000000"/>
                </a:solidFill>
                <a:latin typeface="Gill Sans"/>
                <a:cs typeface="Gill Sans"/>
              </a:rPr>
              <a:t>visiting</a:t>
            </a:r>
            <a:r>
              <a:rPr lang="es-ES" sz="1050" dirty="0" smtClean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50" dirty="0" err="1" smtClean="0">
                <a:solidFill>
                  <a:srgbClr val="000000"/>
                </a:solidFill>
                <a:latin typeface="Gill Sans"/>
                <a:cs typeface="Gill Sans"/>
              </a:rPr>
              <a:t>schedule</a:t>
            </a:r>
            <a:r>
              <a:rPr lang="es-ES" sz="105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 smtClean="0">
                <a:solidFill>
                  <a:srgbClr val="000000"/>
                </a:solidFill>
                <a:latin typeface="Gill Sans"/>
                <a:cs typeface="Gill Sans"/>
              </a:rPr>
              <a:t>pending</a:t>
            </a:r>
            <a:r>
              <a:rPr lang="es-ES" sz="105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 smtClean="0">
                <a:solidFill>
                  <a:srgbClr val="000000"/>
                </a:solidFill>
                <a:latin typeface="Gill Sans"/>
                <a:cs typeface="Gill Sans"/>
              </a:rPr>
              <a:t>problems</a:t>
            </a:r>
            <a:endParaRPr lang="es-ES" sz="105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spcBef>
                <a:spcPts val="600"/>
              </a:spcBef>
            </a:pPr>
            <a:r>
              <a:rPr lang="es-ES" sz="1050" dirty="0" smtClean="0">
                <a:solidFill>
                  <a:srgbClr val="000000"/>
                </a:solidFill>
                <a:latin typeface="Gill Sans"/>
                <a:cs typeface="Gill Sans"/>
              </a:rPr>
              <a:t>2º </a:t>
            </a:r>
            <a:r>
              <a:rPr lang="es-ES" sz="1050" dirty="0" err="1" smtClean="0">
                <a:solidFill>
                  <a:srgbClr val="000000"/>
                </a:solidFill>
                <a:latin typeface="Gill Sans"/>
                <a:cs typeface="Gill Sans"/>
              </a:rPr>
              <a:t>Protocol</a:t>
            </a:r>
            <a:r>
              <a:rPr lang="es-ES" sz="105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 smtClean="0">
                <a:solidFill>
                  <a:srgbClr val="000000"/>
                </a:solidFill>
                <a:latin typeface="Gill Sans"/>
                <a:cs typeface="Gill Sans"/>
              </a:rPr>
              <a:t>for</a:t>
            </a:r>
            <a:r>
              <a:rPr lang="es-ES" sz="105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 smtClean="0">
                <a:solidFill>
                  <a:srgbClr val="000000"/>
                </a:solidFill>
                <a:latin typeface="Gill Sans"/>
                <a:cs typeface="Gill Sans"/>
              </a:rPr>
              <a:t>the</a:t>
            </a:r>
            <a:r>
              <a:rPr lang="es-ES" sz="105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 smtClean="0">
                <a:solidFill>
                  <a:srgbClr val="000000"/>
                </a:solidFill>
                <a:latin typeface="Gill Sans"/>
                <a:cs typeface="Gill Sans"/>
              </a:rPr>
              <a:t>newly</a:t>
            </a:r>
            <a:r>
              <a:rPr lang="es-ES" sz="105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 smtClean="0">
                <a:solidFill>
                  <a:srgbClr val="000000"/>
                </a:solidFill>
                <a:latin typeface="Gill Sans"/>
                <a:cs typeface="Gill Sans"/>
              </a:rPr>
              <a:t>arriving</a:t>
            </a:r>
            <a:r>
              <a:rPr lang="es-ES" sz="105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 smtClean="0">
                <a:solidFill>
                  <a:srgbClr val="000000"/>
                </a:solidFill>
                <a:latin typeface="Gill Sans"/>
                <a:cs typeface="Gill Sans"/>
              </a:rPr>
              <a:t>refugee</a:t>
            </a:r>
            <a:endParaRPr lang="es-ES" sz="105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228600" indent="-228600">
              <a:buFont typeface="Arial"/>
              <a:buChar char="•"/>
            </a:pP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Anamnesis: </a:t>
            </a:r>
          </a:p>
          <a:p>
            <a:pPr marL="685800" lvl="1" indent="-228600">
              <a:buFont typeface="Wingdings" charset="2"/>
              <a:buChar char="ü"/>
            </a:pP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social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risks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assessment</a:t>
            </a:r>
            <a:endParaRPr lang="es-ES" sz="10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685800" lvl="1" indent="-228600">
              <a:buFont typeface="Wingdings" charset="2"/>
              <a:buChar char="ü"/>
            </a:pP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health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risks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assessment</a:t>
            </a:r>
            <a:endParaRPr lang="es-ES" sz="10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685800" lvl="1" indent="-228600">
              <a:buFont typeface="Wingdings" charset="2"/>
              <a:buChar char="ü"/>
            </a:pP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inmunization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schedule</a:t>
            </a:r>
            <a:endParaRPr lang="es-ES" sz="10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228600" indent="-228600">
              <a:buFont typeface="Arial"/>
              <a:buChar char="•"/>
            </a:pP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Physical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examination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screening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protocol</a:t>
            </a:r>
            <a:endParaRPr lang="es-ES" sz="1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1" name="CuadroTexto 90"/>
          <p:cNvSpPr txBox="1"/>
          <p:nvPr/>
        </p:nvSpPr>
        <p:spPr>
          <a:xfrm>
            <a:off x="432000" y="481348"/>
            <a:ext cx="311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3</a:t>
            </a:r>
            <a:r>
              <a:rPr lang="es-ES" sz="1400" b="1" dirty="0" smtClean="0"/>
              <a:t>. </a:t>
            </a:r>
            <a:r>
              <a:rPr lang="es-ES" sz="1400" b="1" dirty="0" err="1" smtClean="0"/>
              <a:t>Refugee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seeking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healthcare</a:t>
            </a:r>
            <a:endParaRPr lang="es-ES" sz="1400" b="1" dirty="0"/>
          </a:p>
        </p:txBody>
      </p:sp>
      <p:sp>
        <p:nvSpPr>
          <p:cNvPr id="24" name="Llamada con línea 1 (barra de énfasis) 23"/>
          <p:cNvSpPr/>
          <p:nvPr/>
        </p:nvSpPr>
        <p:spPr>
          <a:xfrm>
            <a:off x="4155656" y="932604"/>
            <a:ext cx="2046500" cy="612000"/>
          </a:xfrm>
          <a:prstGeom prst="accentCallout1">
            <a:avLst>
              <a:gd name="adj1" fmla="val 48018"/>
              <a:gd name="adj2" fmla="val -7616"/>
              <a:gd name="adj3" fmla="val 47675"/>
              <a:gd name="adj4" fmla="val -43259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Adequate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access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to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Primary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Health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Care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should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be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established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as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early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as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possible</a:t>
            </a:r>
            <a:endParaRPr lang="es-ES" sz="1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1931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2000" y="481348"/>
            <a:ext cx="603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4. </a:t>
            </a:r>
            <a:r>
              <a:rPr lang="es-ES" sz="1400" b="1" dirty="0" err="1" smtClean="0"/>
              <a:t>Summary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checklist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for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the</a:t>
            </a:r>
            <a:r>
              <a:rPr lang="es-ES" sz="1400" b="1" dirty="0" smtClean="0"/>
              <a:t> medical </a:t>
            </a:r>
            <a:r>
              <a:rPr lang="es-ES" sz="1400" b="1" dirty="0" err="1" smtClean="0"/>
              <a:t>examination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for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newly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arriving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refugees</a:t>
            </a:r>
            <a:endParaRPr lang="es-ES" sz="1400" b="1" dirty="0"/>
          </a:p>
        </p:txBody>
      </p:sp>
      <p:sp>
        <p:nvSpPr>
          <p:cNvPr id="6" name="Esquina doblada 5"/>
          <p:cNvSpPr/>
          <p:nvPr/>
        </p:nvSpPr>
        <p:spPr>
          <a:xfrm>
            <a:off x="812452" y="1615582"/>
            <a:ext cx="2556000" cy="2304000"/>
          </a:xfrm>
          <a:prstGeom prst="foldedCorner">
            <a:avLst>
              <a:gd name="adj" fmla="val 945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charset="2"/>
              <a:buChar char="q"/>
            </a:pP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Country of </a:t>
            </a: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origin</a:t>
            </a: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migratory</a:t>
            </a: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history</a:t>
            </a:r>
            <a:endParaRPr lang="es-ES" sz="10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171450" indent="-171450">
              <a:buFont typeface="Wingdings" charset="2"/>
              <a:buChar char="q"/>
            </a:pP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Identify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communication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issues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or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cultural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differences</a:t>
            </a:r>
            <a:endParaRPr lang="es-ES" sz="10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171450" indent="-171450">
              <a:buFont typeface="Wingdings" charset="2"/>
              <a:buChar char="q"/>
            </a:pP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Dwelling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conditions</a:t>
            </a:r>
            <a:endParaRPr lang="es-ES" sz="10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171450" indent="-171450">
              <a:buFont typeface="Wingdings" charset="2"/>
              <a:buChar char="q"/>
            </a:pP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Social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history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: social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networks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vulnerability</a:t>
            </a:r>
            <a:endParaRPr lang="es-ES" sz="10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171450" indent="-171450">
              <a:buFont typeface="Wingdings" charset="2"/>
              <a:buChar char="q"/>
            </a:pP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Asylum</a:t>
            </a: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seeker</a:t>
            </a: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status, and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future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perspectives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in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receiving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country</a:t>
            </a:r>
          </a:p>
          <a:p>
            <a:pPr marL="171450" indent="-171450">
              <a:buFont typeface="Wingdings" charset="2"/>
              <a:buChar char="q"/>
            </a:pP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Psychological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risks</a:t>
            </a:r>
            <a:endParaRPr lang="es-ES" sz="10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171450" indent="-171450">
              <a:buFont typeface="Wingdings" charset="2"/>
              <a:buChar char="q"/>
            </a:pP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Chronic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diseases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allergies</a:t>
            </a:r>
            <a:endParaRPr lang="es-ES" sz="10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171450" indent="-171450">
              <a:buFont typeface="Wingdings" charset="2"/>
              <a:buChar char="q"/>
            </a:pP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Previous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health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investigations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or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pre-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departure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medical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examination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  <a:p>
            <a:pPr marL="171450" indent="-171450">
              <a:buFont typeface="Wingdings" charset="2"/>
              <a:buChar char="q"/>
            </a:pP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Current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medications</a:t>
            </a:r>
            <a:endParaRPr lang="es-ES" sz="10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171450" indent="-171450">
              <a:buFont typeface="Wingdings" charset="2"/>
              <a:buChar char="q"/>
            </a:pP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Immunizations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given</a:t>
            </a:r>
            <a:endParaRPr lang="es-ES" sz="10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endParaRPr lang="es-ES" sz="10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endParaRPr lang="es-ES" sz="10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endParaRPr lang="es-ES" sz="1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8" name="Esquina doblada 7"/>
          <p:cNvSpPr/>
          <p:nvPr/>
        </p:nvSpPr>
        <p:spPr>
          <a:xfrm>
            <a:off x="3532955" y="1615580"/>
            <a:ext cx="2556000" cy="2304002"/>
          </a:xfrm>
          <a:prstGeom prst="foldedCorner">
            <a:avLst>
              <a:gd name="adj" fmla="val 945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charset="2"/>
              <a:buChar char="q"/>
            </a:pP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Nutritional</a:t>
            </a: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 status</a:t>
            </a:r>
          </a:p>
          <a:p>
            <a:pPr marL="171450" indent="-171450">
              <a:buFont typeface="Wingdings" charset="2"/>
              <a:buChar char="q"/>
            </a:pP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Skin</a:t>
            </a: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 and mucosa (oral mucosa, </a:t>
            </a: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throat</a:t>
            </a: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eyes</a:t>
            </a: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  <a:p>
            <a:pPr marL="171450" indent="-171450">
              <a:buFont typeface="Wingdings" charset="2"/>
              <a:buChar char="q"/>
            </a:pP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Lymph</a:t>
            </a: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nodes</a:t>
            </a:r>
            <a:endParaRPr lang="es-ES" sz="10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171450" indent="-171450">
              <a:buFont typeface="Wingdings" charset="2"/>
              <a:buChar char="q"/>
            </a:pP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Lungs</a:t>
            </a: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heart</a:t>
            </a:r>
            <a:endParaRPr lang="es-ES" sz="10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171450" indent="-171450">
              <a:buFont typeface="Wingdings" charset="2"/>
              <a:buChar char="q"/>
            </a:pP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Abdomen (</a:t>
            </a: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organomegalies</a:t>
            </a: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or</a:t>
            </a: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masses</a:t>
            </a: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  <a:p>
            <a:pPr marL="171450" indent="-171450">
              <a:buFont typeface="Wingdings" charset="2"/>
              <a:buChar char="q"/>
            </a:pP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Extremities</a:t>
            </a:r>
            <a:endParaRPr lang="es-ES" sz="1000" dirty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171450" indent="-171450">
              <a:buFont typeface="Wingdings" charset="2"/>
              <a:buChar char="q"/>
            </a:pPr>
            <a:r>
              <a:rPr lang="es-ES" sz="1000" dirty="0" err="1">
                <a:solidFill>
                  <a:srgbClr val="000000"/>
                </a:solidFill>
                <a:latin typeface="Gill Sans"/>
                <a:cs typeface="Gill Sans"/>
              </a:rPr>
              <a:t>External</a:t>
            </a:r>
            <a:r>
              <a:rPr lang="es-ES" sz="100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genitalia</a:t>
            </a:r>
            <a:endParaRPr lang="es-ES" sz="10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171450" indent="-171450">
              <a:buFont typeface="Wingdings" charset="2"/>
              <a:buChar char="q"/>
            </a:pP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Basic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psychological</a:t>
            </a:r>
            <a:r>
              <a:rPr lang="es-ES" sz="10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00" dirty="0" err="1" smtClean="0">
                <a:solidFill>
                  <a:srgbClr val="000000"/>
                </a:solidFill>
                <a:latin typeface="Gill Sans"/>
                <a:cs typeface="Gill Sans"/>
              </a:rPr>
              <a:t>exploration</a:t>
            </a:r>
            <a:endParaRPr lang="es-ES" sz="10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9" name="Proceso predefinido 8"/>
          <p:cNvSpPr/>
          <p:nvPr/>
        </p:nvSpPr>
        <p:spPr>
          <a:xfrm>
            <a:off x="812452" y="971240"/>
            <a:ext cx="2556000" cy="532304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solidFill>
                  <a:schemeClr val="tx1"/>
                </a:solidFill>
                <a:latin typeface="Gill Sans SemiBold"/>
                <a:cs typeface="Gill Sans SemiBold"/>
              </a:rPr>
              <a:t>Anamnesis</a:t>
            </a:r>
            <a:endParaRPr lang="es-ES" sz="1200" dirty="0">
              <a:solidFill>
                <a:schemeClr val="tx1"/>
              </a:solidFill>
              <a:latin typeface="Gill Sans SemiBold"/>
              <a:cs typeface="Gill Sans SemiBold"/>
            </a:endParaRPr>
          </a:p>
        </p:txBody>
      </p:sp>
      <p:sp>
        <p:nvSpPr>
          <p:cNvPr id="10" name="Proceso predefinido 9"/>
          <p:cNvSpPr/>
          <p:nvPr/>
        </p:nvSpPr>
        <p:spPr>
          <a:xfrm>
            <a:off x="3532955" y="971240"/>
            <a:ext cx="2556000" cy="532304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 smtClean="0">
                <a:solidFill>
                  <a:schemeClr val="tx1"/>
                </a:solidFill>
                <a:latin typeface="Gill Sans SemiBold"/>
                <a:cs typeface="Gill Sans SemiBold"/>
              </a:rPr>
              <a:t>Physical</a:t>
            </a:r>
            <a:r>
              <a:rPr lang="es-ES" sz="1200" dirty="0" smtClean="0">
                <a:solidFill>
                  <a:schemeClr val="tx1"/>
                </a:solidFill>
                <a:latin typeface="Gill Sans SemiBold"/>
                <a:cs typeface="Gill Sans SemiBold"/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  <a:latin typeface="Gill Sans SemiBold"/>
                <a:cs typeface="Gill Sans SemiBold"/>
              </a:rPr>
              <a:t>examination</a:t>
            </a:r>
            <a:endParaRPr lang="es-ES" sz="1200" dirty="0">
              <a:solidFill>
                <a:schemeClr val="tx1"/>
              </a:solidFill>
              <a:latin typeface="Gill Sans SemiBold"/>
              <a:cs typeface="Gill Sans SemiBold"/>
            </a:endParaRPr>
          </a:p>
        </p:txBody>
      </p:sp>
      <p:sp>
        <p:nvSpPr>
          <p:cNvPr id="7" name="Esquina doblada 6"/>
          <p:cNvSpPr/>
          <p:nvPr/>
        </p:nvSpPr>
        <p:spPr>
          <a:xfrm>
            <a:off x="812451" y="4862081"/>
            <a:ext cx="5276503" cy="1749702"/>
          </a:xfrm>
          <a:prstGeom prst="foldedCorner">
            <a:avLst>
              <a:gd name="adj" fmla="val 9455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buFont typeface="Wingdings" charset="2"/>
              <a:buChar char="q"/>
            </a:pP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General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laboratory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testing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(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blood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count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glucose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serum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chemistries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urinalysis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liver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function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tests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  <a:p>
            <a:pPr marL="171450" indent="-171450">
              <a:buFont typeface="Wingdings" charset="2"/>
              <a:buChar char="q"/>
            </a:pP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Metabolopaties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test in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children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under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the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age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of 6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months</a:t>
            </a:r>
            <a:endParaRPr lang="es-ES" sz="11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>
              <a:spcBef>
                <a:spcPts val="600"/>
              </a:spcBef>
            </a:pPr>
            <a:r>
              <a:rPr lang="es-ES" sz="1100" dirty="0" err="1" smtClean="0">
                <a:solidFill>
                  <a:srgbClr val="000000"/>
                </a:solidFill>
                <a:latin typeface="Gill Sans SemiBold"/>
                <a:cs typeface="Gill Sans SemiBold"/>
              </a:rPr>
              <a:t>Disease-specific</a:t>
            </a:r>
            <a:r>
              <a:rPr lang="es-ES" sz="1100" dirty="0" smtClean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100" dirty="0" err="1" smtClean="0">
                <a:solidFill>
                  <a:srgbClr val="000000"/>
                </a:solidFill>
                <a:latin typeface="Gill Sans SemiBold"/>
                <a:cs typeface="Gill Sans SemiBold"/>
              </a:rPr>
              <a:t>testing</a:t>
            </a:r>
            <a:r>
              <a:rPr lang="es-ES" sz="1100" dirty="0" smtClean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depending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on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country of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origin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)</a:t>
            </a:r>
          </a:p>
          <a:p>
            <a:pPr marL="171450" indent="-171450">
              <a:buFont typeface="Wingdings" charset="2"/>
              <a:buChar char="q"/>
            </a:pP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Serologies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for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hepatitis B, hepatitis C and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varicella</a:t>
            </a:r>
            <a:endParaRPr lang="es-ES" sz="11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171450" indent="-171450">
              <a:buFont typeface="Wingdings" charset="2"/>
              <a:buChar char="q"/>
            </a:pP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HIV (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informed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consent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) and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syphilis</a:t>
            </a:r>
            <a:endParaRPr lang="es-ES" sz="11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171450" indent="-171450">
              <a:buFont typeface="Wingdings" charset="2"/>
              <a:buChar char="q"/>
            </a:pP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Intestinal and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tissue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100" dirty="0" err="1" smtClean="0">
                <a:solidFill>
                  <a:srgbClr val="000000"/>
                </a:solidFill>
                <a:latin typeface="Gill Sans"/>
                <a:cs typeface="Gill Sans"/>
              </a:rPr>
              <a:t>invasive</a:t>
            </a: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 parasites</a:t>
            </a:r>
          </a:p>
          <a:p>
            <a:pPr marL="171450" indent="-171450">
              <a:buFont typeface="Wingdings" charset="2"/>
              <a:buChar char="q"/>
            </a:pP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Malaria</a:t>
            </a:r>
          </a:p>
          <a:p>
            <a:pPr marL="171450" indent="-171450">
              <a:buFont typeface="Wingdings" charset="2"/>
              <a:buChar char="q"/>
            </a:pPr>
            <a:r>
              <a:rPr lang="es-ES" sz="1100" dirty="0" smtClean="0">
                <a:solidFill>
                  <a:srgbClr val="000000"/>
                </a:solidFill>
                <a:latin typeface="Gill Sans"/>
                <a:cs typeface="Gill Sans"/>
              </a:rPr>
              <a:t>Tuberculosis</a:t>
            </a:r>
          </a:p>
          <a:p>
            <a:pPr marL="171450" indent="-171450">
              <a:buFont typeface="Wingdings" charset="2"/>
              <a:buChar char="q"/>
            </a:pPr>
            <a:endParaRPr lang="es-ES" sz="11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pPr marL="171450" indent="-171450">
              <a:buFont typeface="Wingdings" charset="2"/>
              <a:buChar char="q"/>
            </a:pPr>
            <a:endParaRPr lang="es-ES" sz="11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endParaRPr lang="es-ES" sz="11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endParaRPr lang="es-ES" sz="1100" dirty="0" smtClean="0">
              <a:solidFill>
                <a:srgbClr val="000000"/>
              </a:solidFill>
              <a:latin typeface="Gill Sans"/>
              <a:cs typeface="Gill Sans"/>
            </a:endParaRPr>
          </a:p>
          <a:p>
            <a:endParaRPr lang="es-ES" sz="11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11" name="Proceso predefinido 10"/>
          <p:cNvSpPr/>
          <p:nvPr/>
        </p:nvSpPr>
        <p:spPr>
          <a:xfrm>
            <a:off x="812451" y="4217740"/>
            <a:ext cx="5276503" cy="532304"/>
          </a:xfrm>
          <a:prstGeom prst="flowChartPredefined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 err="1" smtClean="0">
                <a:solidFill>
                  <a:schemeClr val="tx1"/>
                </a:solidFill>
                <a:latin typeface="Gill Sans SemiBold"/>
                <a:cs typeface="Gill Sans SemiBold"/>
              </a:rPr>
              <a:t>Screening</a:t>
            </a:r>
            <a:r>
              <a:rPr lang="es-ES" sz="1200" dirty="0" smtClean="0">
                <a:solidFill>
                  <a:schemeClr val="tx1"/>
                </a:solidFill>
                <a:latin typeface="Gill Sans SemiBold"/>
                <a:cs typeface="Gill Sans SemiBold"/>
              </a:rPr>
              <a:t> </a:t>
            </a:r>
            <a:r>
              <a:rPr lang="es-ES" sz="1200" dirty="0" err="1" smtClean="0">
                <a:solidFill>
                  <a:schemeClr val="tx1"/>
                </a:solidFill>
                <a:latin typeface="Gill Sans SemiBold"/>
                <a:cs typeface="Gill Sans SemiBold"/>
              </a:rPr>
              <a:t>protocol</a:t>
            </a:r>
            <a:endParaRPr lang="es-ES" sz="1200" dirty="0">
              <a:solidFill>
                <a:schemeClr val="tx1"/>
              </a:solidFill>
              <a:latin typeface="Gill Sans SemiBold"/>
              <a:cs typeface="Gill Sans SemiBol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12453" y="6761203"/>
            <a:ext cx="527650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100" b="1" dirty="0" err="1" smtClean="0">
                <a:latin typeface="Gill Sans"/>
                <a:cs typeface="Gill Sans"/>
              </a:rPr>
              <a:t>Don’t</a:t>
            </a:r>
            <a:r>
              <a:rPr lang="es-ES" sz="1100" b="1" dirty="0" smtClean="0">
                <a:latin typeface="Gill Sans"/>
                <a:cs typeface="Gill Sans"/>
              </a:rPr>
              <a:t> </a:t>
            </a:r>
            <a:r>
              <a:rPr lang="es-ES" sz="1100" b="1" dirty="0" err="1" smtClean="0">
                <a:latin typeface="Gill Sans"/>
                <a:cs typeface="Gill Sans"/>
              </a:rPr>
              <a:t>forget</a:t>
            </a:r>
            <a:r>
              <a:rPr lang="es-ES" sz="1100" b="1" dirty="0" smtClean="0">
                <a:latin typeface="Gill Sans"/>
                <a:cs typeface="Gill Sans"/>
              </a:rPr>
              <a:t>:</a:t>
            </a:r>
          </a:p>
          <a:p>
            <a:pPr marL="171450" indent="-171450">
              <a:buFont typeface="Arial"/>
              <a:buChar char="•"/>
            </a:pPr>
            <a:r>
              <a:rPr lang="es-ES" sz="1100" dirty="0" err="1">
                <a:latin typeface="Gill Sans"/>
                <a:cs typeface="Gill Sans"/>
              </a:rPr>
              <a:t>Build</a:t>
            </a:r>
            <a:r>
              <a:rPr lang="es-ES" sz="1100" dirty="0">
                <a:latin typeface="Gill Sans"/>
                <a:cs typeface="Gill Sans"/>
              </a:rPr>
              <a:t> a </a:t>
            </a:r>
            <a:r>
              <a:rPr lang="es-ES" sz="1100" dirty="0" err="1">
                <a:latin typeface="Gill Sans"/>
                <a:cs typeface="Gill Sans"/>
              </a:rPr>
              <a:t>patient-centered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relationship</a:t>
            </a:r>
            <a:r>
              <a:rPr lang="es-ES" sz="1100" dirty="0">
                <a:latin typeface="Gill Sans"/>
                <a:cs typeface="Gill Sans"/>
              </a:rPr>
              <a:t> (</a:t>
            </a:r>
            <a:r>
              <a:rPr lang="es-ES" sz="1100" dirty="0" err="1">
                <a:latin typeface="Gill Sans"/>
                <a:cs typeface="Gill Sans"/>
              </a:rPr>
              <a:t>call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patient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for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his</a:t>
            </a:r>
            <a:r>
              <a:rPr lang="es-ES" sz="1100" dirty="0">
                <a:latin typeface="Gill Sans"/>
                <a:cs typeface="Gill Sans"/>
              </a:rPr>
              <a:t>/</a:t>
            </a:r>
            <a:r>
              <a:rPr lang="es-ES" sz="1100" dirty="0" err="1">
                <a:latin typeface="Gill Sans"/>
                <a:cs typeface="Gill Sans"/>
              </a:rPr>
              <a:t>her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name</a:t>
            </a:r>
            <a:r>
              <a:rPr lang="es-ES" sz="1100" dirty="0">
                <a:latin typeface="Gill Sans"/>
                <a:cs typeface="Gill Sans"/>
              </a:rPr>
              <a:t>, </a:t>
            </a:r>
            <a:r>
              <a:rPr lang="es-ES" sz="1100" dirty="0" err="1">
                <a:latin typeface="Gill Sans"/>
                <a:cs typeface="Gill Sans"/>
              </a:rPr>
              <a:t>ask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for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preferences</a:t>
            </a:r>
            <a:r>
              <a:rPr lang="es-ES" sz="1100" dirty="0">
                <a:latin typeface="Gill Sans"/>
                <a:cs typeface="Gill Sans"/>
              </a:rPr>
              <a:t>…)</a:t>
            </a:r>
          </a:p>
          <a:p>
            <a:pPr marL="171450" indent="-171450">
              <a:buFont typeface="Arial"/>
              <a:buChar char="•"/>
            </a:pPr>
            <a:r>
              <a:rPr lang="es-ES" sz="1100" dirty="0" err="1" smtClean="0">
                <a:latin typeface="Gill Sans"/>
                <a:cs typeface="Gill Sans"/>
              </a:rPr>
              <a:t>To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know</a:t>
            </a:r>
            <a:r>
              <a:rPr lang="es-ES" sz="1100" dirty="0" smtClean="0">
                <a:latin typeface="Gill Sans"/>
                <a:cs typeface="Gill Sans"/>
              </a:rPr>
              <a:t> social and cultural </a:t>
            </a:r>
            <a:r>
              <a:rPr lang="es-ES" sz="1100" dirty="0" err="1" smtClean="0">
                <a:latin typeface="Gill Sans"/>
                <a:cs typeface="Gill Sans"/>
              </a:rPr>
              <a:t>context</a:t>
            </a:r>
            <a:endParaRPr lang="es-ES" sz="1100" dirty="0" smtClean="0">
              <a:latin typeface="Gill Sans"/>
              <a:cs typeface="Gill Sans"/>
            </a:endParaRPr>
          </a:p>
          <a:p>
            <a:pPr marL="171450" indent="-171450">
              <a:buFont typeface="Arial"/>
              <a:buChar char="•"/>
            </a:pPr>
            <a:r>
              <a:rPr lang="es-ES" sz="1100" dirty="0" err="1" smtClean="0">
                <a:latin typeface="Gill Sans"/>
                <a:cs typeface="Gill Sans"/>
              </a:rPr>
              <a:t>Health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education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intervention</a:t>
            </a:r>
            <a:r>
              <a:rPr lang="es-ES" sz="1100" dirty="0" smtClean="0">
                <a:latin typeface="Gill Sans"/>
                <a:cs typeface="Gill Sans"/>
              </a:rPr>
              <a:t> (dental </a:t>
            </a:r>
            <a:r>
              <a:rPr lang="es-ES" sz="1100" dirty="0" err="1" smtClean="0">
                <a:latin typeface="Gill Sans"/>
                <a:cs typeface="Gill Sans"/>
              </a:rPr>
              <a:t>care</a:t>
            </a:r>
            <a:r>
              <a:rPr lang="es-ES" sz="1100" dirty="0" smtClean="0">
                <a:latin typeface="Gill Sans"/>
                <a:cs typeface="Gill Sans"/>
              </a:rPr>
              <a:t>, </a:t>
            </a:r>
            <a:r>
              <a:rPr lang="es-ES" sz="1100" dirty="0" err="1" smtClean="0">
                <a:latin typeface="Gill Sans"/>
                <a:cs typeface="Gill Sans"/>
              </a:rPr>
              <a:t>exercise</a:t>
            </a:r>
            <a:r>
              <a:rPr lang="es-ES" sz="1100" dirty="0" smtClean="0">
                <a:latin typeface="Gill Sans"/>
                <a:cs typeface="Gill Sans"/>
              </a:rPr>
              <a:t>, </a:t>
            </a:r>
            <a:r>
              <a:rPr lang="es-ES" sz="1100" dirty="0" err="1" smtClean="0">
                <a:latin typeface="Gill Sans"/>
                <a:cs typeface="Gill Sans"/>
              </a:rPr>
              <a:t>nutrition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counselling</a:t>
            </a:r>
            <a:r>
              <a:rPr lang="es-ES" sz="1100" dirty="0" smtClean="0">
                <a:latin typeface="Gill Sans"/>
                <a:cs typeface="Gill Sans"/>
              </a:rPr>
              <a:t>, </a:t>
            </a:r>
            <a:r>
              <a:rPr lang="es-ES" sz="1100" dirty="0" err="1" smtClean="0">
                <a:latin typeface="Gill Sans"/>
                <a:cs typeface="Gill Sans"/>
              </a:rPr>
              <a:t>assess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for</a:t>
            </a:r>
            <a:r>
              <a:rPr lang="es-ES" sz="1100" dirty="0" smtClean="0">
                <a:latin typeface="Gill Sans"/>
                <a:cs typeface="Gill Sans"/>
              </a:rPr>
              <a:t> smoking and alcohol </a:t>
            </a:r>
            <a:r>
              <a:rPr lang="es-ES" sz="1100" dirty="0" err="1" smtClean="0">
                <a:latin typeface="Gill Sans"/>
                <a:cs typeface="Gill Sans"/>
              </a:rPr>
              <a:t>misuse</a:t>
            </a:r>
            <a:r>
              <a:rPr lang="es-ES" sz="1100" dirty="0" smtClean="0">
                <a:latin typeface="Gill Sans"/>
                <a:cs typeface="Gill Sans"/>
              </a:rPr>
              <a:t>, </a:t>
            </a:r>
            <a:r>
              <a:rPr lang="es-ES" sz="1100" dirty="0" err="1" smtClean="0">
                <a:latin typeface="Gill Sans"/>
                <a:cs typeface="Gill Sans"/>
              </a:rPr>
              <a:t>etc</a:t>
            </a:r>
            <a:r>
              <a:rPr lang="es-ES" sz="1100" dirty="0" smtClean="0">
                <a:latin typeface="Gill Sans"/>
                <a:cs typeface="Gill Sans"/>
              </a:rPr>
              <a:t>)</a:t>
            </a:r>
          </a:p>
          <a:p>
            <a:pPr marL="171450" indent="-171450">
              <a:buFont typeface="Arial"/>
              <a:buChar char="•"/>
            </a:pPr>
            <a:r>
              <a:rPr lang="es-ES" sz="1100" dirty="0" err="1" smtClean="0">
                <a:latin typeface="Gill Sans"/>
                <a:cs typeface="Gill Sans"/>
              </a:rPr>
              <a:t>To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ask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for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contraceptive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needs</a:t>
            </a:r>
            <a:endParaRPr lang="es-ES" sz="1100" dirty="0" smtClean="0">
              <a:latin typeface="Gill Sans"/>
              <a:cs typeface="Gill Sans"/>
            </a:endParaRPr>
          </a:p>
          <a:p>
            <a:pPr marL="171450" indent="-171450">
              <a:buFont typeface="Arial"/>
              <a:buChar char="•"/>
            </a:pPr>
            <a:r>
              <a:rPr lang="es-ES" sz="1100" dirty="0" err="1" smtClean="0">
                <a:latin typeface="Gill Sans"/>
                <a:cs typeface="Gill Sans"/>
              </a:rPr>
              <a:t>Remain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alert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for</a:t>
            </a:r>
            <a:r>
              <a:rPr lang="es-ES" sz="1100" dirty="0" smtClean="0">
                <a:latin typeface="Gill Sans"/>
                <a:cs typeface="Gill Sans"/>
              </a:rPr>
              <a:t> posible social </a:t>
            </a:r>
            <a:r>
              <a:rPr lang="es-ES" sz="1100" dirty="0" err="1" smtClean="0">
                <a:latin typeface="Gill Sans"/>
                <a:cs typeface="Gill Sans"/>
              </a:rPr>
              <a:t>needs</a:t>
            </a:r>
            <a:r>
              <a:rPr lang="es-ES" sz="1100" dirty="0" smtClean="0">
                <a:latin typeface="Gill Sans"/>
                <a:cs typeface="Gill Sans"/>
              </a:rPr>
              <a:t>, </a:t>
            </a:r>
            <a:r>
              <a:rPr lang="es-ES" sz="1100" dirty="0" err="1" smtClean="0">
                <a:latin typeface="Gill Sans"/>
                <a:cs typeface="Gill Sans"/>
              </a:rPr>
              <a:t>to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refer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to</a:t>
            </a:r>
            <a:r>
              <a:rPr lang="es-ES" sz="1100" dirty="0" smtClean="0">
                <a:latin typeface="Gill Sans"/>
                <a:cs typeface="Gill Sans"/>
              </a:rPr>
              <a:t> local social </a:t>
            </a:r>
            <a:r>
              <a:rPr lang="es-ES" sz="1100" dirty="0" err="1" smtClean="0">
                <a:latin typeface="Gill Sans"/>
                <a:cs typeface="Gill Sans"/>
              </a:rPr>
              <a:t>services</a:t>
            </a:r>
            <a:endParaRPr lang="es-ES" sz="1100" dirty="0" smtClean="0">
              <a:latin typeface="Gill Sans"/>
              <a:cs typeface="Gill Sans"/>
            </a:endParaRPr>
          </a:p>
          <a:p>
            <a:pPr marL="171450" indent="-171450">
              <a:buFont typeface="Arial"/>
              <a:buChar char="•"/>
            </a:pPr>
            <a:r>
              <a:rPr lang="es-ES" sz="1100" dirty="0" err="1" smtClean="0">
                <a:latin typeface="Gill Sans"/>
                <a:cs typeface="Gill Sans"/>
              </a:rPr>
              <a:t>Offer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the</a:t>
            </a:r>
            <a:r>
              <a:rPr lang="es-ES" sz="1100" dirty="0" smtClean="0">
                <a:latin typeface="Gill Sans"/>
                <a:cs typeface="Gill Sans"/>
              </a:rPr>
              <a:t> general </a:t>
            </a:r>
            <a:r>
              <a:rPr lang="es-ES" sz="1100" dirty="0" err="1" smtClean="0">
                <a:latin typeface="Gill Sans"/>
                <a:cs typeface="Gill Sans"/>
              </a:rPr>
              <a:t>population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screening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programmes</a:t>
            </a:r>
            <a:r>
              <a:rPr lang="es-ES" sz="1100" dirty="0" smtClean="0">
                <a:latin typeface="Gill Sans"/>
                <a:cs typeface="Gill Sans"/>
              </a:rPr>
              <a:t> (</a:t>
            </a:r>
            <a:r>
              <a:rPr lang="es-ES" sz="1100" dirty="0" err="1" smtClean="0">
                <a:latin typeface="Gill Sans"/>
                <a:cs typeface="Gill Sans"/>
              </a:rPr>
              <a:t>breast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screening</a:t>
            </a:r>
            <a:r>
              <a:rPr lang="es-ES" sz="1100" dirty="0" smtClean="0">
                <a:latin typeface="Gill Sans"/>
                <a:cs typeface="Gill Sans"/>
              </a:rPr>
              <a:t>, cervical </a:t>
            </a:r>
            <a:r>
              <a:rPr lang="es-ES" sz="1100" dirty="0" err="1" smtClean="0">
                <a:latin typeface="Gill Sans"/>
                <a:cs typeface="Gill Sans"/>
              </a:rPr>
              <a:t>cancer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screening</a:t>
            </a:r>
            <a:r>
              <a:rPr lang="es-ES" sz="1100" dirty="0" smtClean="0">
                <a:latin typeface="Gill Sans"/>
                <a:cs typeface="Gill Sans"/>
              </a:rPr>
              <a:t>)</a:t>
            </a:r>
          </a:p>
          <a:p>
            <a:pPr marL="171450" indent="-171450">
              <a:buFont typeface="Arial"/>
              <a:buChar char="•"/>
            </a:pPr>
            <a:r>
              <a:rPr lang="es-ES" sz="1100" dirty="0" err="1" smtClean="0">
                <a:latin typeface="Gill Sans"/>
                <a:cs typeface="Gill Sans"/>
              </a:rPr>
              <a:t>Individualize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the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intervention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depending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on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circumstances</a:t>
            </a:r>
            <a:r>
              <a:rPr lang="es-ES" sz="1100" dirty="0" smtClean="0">
                <a:latin typeface="Gill Sans"/>
                <a:cs typeface="Gill Sans"/>
              </a:rPr>
              <a:t>, </a:t>
            </a:r>
            <a:r>
              <a:rPr lang="es-ES" sz="1100" dirty="0" err="1" smtClean="0">
                <a:latin typeface="Gill Sans SemiBold"/>
                <a:cs typeface="Gill Sans SemiBold"/>
              </a:rPr>
              <a:t>don’t</a:t>
            </a:r>
            <a:r>
              <a:rPr lang="es-ES" sz="1100" dirty="0" smtClean="0">
                <a:latin typeface="Gill Sans SemiBold"/>
                <a:cs typeface="Gill Sans SemiBold"/>
              </a:rPr>
              <a:t> </a:t>
            </a:r>
            <a:r>
              <a:rPr lang="es-ES" sz="1100" dirty="0" err="1" smtClean="0">
                <a:latin typeface="Gill Sans SemiBold"/>
                <a:cs typeface="Gill Sans SemiBold"/>
              </a:rPr>
              <a:t>forget</a:t>
            </a:r>
            <a:r>
              <a:rPr lang="es-ES" sz="1100" dirty="0" smtClean="0">
                <a:latin typeface="Gill Sans SemiBold"/>
                <a:cs typeface="Gill Sans SemiBold"/>
              </a:rPr>
              <a:t> </a:t>
            </a:r>
            <a:r>
              <a:rPr lang="es-ES" sz="1100" dirty="0" err="1" smtClean="0">
                <a:latin typeface="Gill Sans SemiBold"/>
                <a:cs typeface="Gill Sans SemiBold"/>
              </a:rPr>
              <a:t>assessing</a:t>
            </a:r>
            <a:r>
              <a:rPr lang="es-ES" sz="1100" dirty="0" smtClean="0">
                <a:latin typeface="Gill Sans SemiBold"/>
                <a:cs typeface="Gill Sans SemiBold"/>
              </a:rPr>
              <a:t> </a:t>
            </a:r>
            <a:r>
              <a:rPr lang="es-ES" sz="1100" dirty="0" err="1" smtClean="0">
                <a:latin typeface="Gill Sans SemiBold"/>
                <a:cs typeface="Gill Sans SemiBold"/>
              </a:rPr>
              <a:t>patient</a:t>
            </a:r>
            <a:r>
              <a:rPr lang="es-ES" sz="1100" dirty="0" smtClean="0">
                <a:latin typeface="Gill Sans SemiBold"/>
                <a:cs typeface="Gill Sans SemiBold"/>
              </a:rPr>
              <a:t> </a:t>
            </a:r>
            <a:r>
              <a:rPr lang="es-ES" sz="1100" dirty="0" err="1" smtClean="0">
                <a:latin typeface="Gill Sans SemiBold"/>
                <a:cs typeface="Gill Sans SemiBold"/>
              </a:rPr>
              <a:t>health</a:t>
            </a:r>
            <a:r>
              <a:rPr lang="es-ES" sz="1100" dirty="0" smtClean="0">
                <a:latin typeface="Gill Sans SemiBold"/>
                <a:cs typeface="Gill Sans SemiBold"/>
              </a:rPr>
              <a:t> </a:t>
            </a:r>
            <a:r>
              <a:rPr lang="es-ES" sz="1100" dirty="0" err="1" smtClean="0">
                <a:latin typeface="Gill Sans SemiBold"/>
                <a:cs typeface="Gill Sans SemiBold"/>
              </a:rPr>
              <a:t>concerns</a:t>
            </a:r>
            <a:r>
              <a:rPr lang="es-ES" sz="1100" dirty="0" smtClean="0">
                <a:latin typeface="Gill Sans SemiBold"/>
                <a:cs typeface="Gill Sans SemiBold"/>
              </a:rPr>
              <a:t> </a:t>
            </a:r>
            <a:r>
              <a:rPr lang="es-ES" sz="1100" dirty="0" err="1" smtClean="0">
                <a:latin typeface="Gill Sans SemiBold"/>
                <a:cs typeface="Gill Sans SemiBold"/>
              </a:rPr>
              <a:t>first</a:t>
            </a:r>
            <a:endParaRPr lang="es-ES" sz="1100" dirty="0">
              <a:latin typeface="Gill Sans SemiBold"/>
              <a:cs typeface="Gill Sans SemiBold"/>
            </a:endParaRPr>
          </a:p>
        </p:txBody>
      </p:sp>
      <p:pic>
        <p:nvPicPr>
          <p:cNvPr id="3" name="Imagen 2" descr="books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54" y="9061884"/>
            <a:ext cx="359997" cy="35999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212723" y="9024527"/>
            <a:ext cx="4876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err="1" smtClean="0">
                <a:latin typeface="Gill Sans Light"/>
                <a:cs typeface="Gill Sans Light"/>
              </a:rPr>
              <a:t>Weekers</a:t>
            </a:r>
            <a:r>
              <a:rPr lang="es-ES" sz="1000" dirty="0" smtClean="0">
                <a:latin typeface="Gill Sans Light"/>
                <a:cs typeface="Gill Sans Light"/>
              </a:rPr>
              <a:t> J, </a:t>
            </a:r>
            <a:r>
              <a:rPr lang="es-ES" sz="1000" dirty="0" err="1" smtClean="0">
                <a:latin typeface="Gill Sans Light"/>
                <a:cs typeface="Gill Sans Light"/>
              </a:rPr>
              <a:t>Siem</a:t>
            </a:r>
            <a:r>
              <a:rPr lang="es-ES" sz="1000" dirty="0" smtClean="0">
                <a:latin typeface="Gill Sans Light"/>
                <a:cs typeface="Gill Sans Light"/>
              </a:rPr>
              <a:t> H</a:t>
            </a:r>
            <a:r>
              <a:rPr lang="es-ES" sz="1000" i="1" dirty="0" smtClean="0">
                <a:latin typeface="Gill Sans Light"/>
                <a:cs typeface="Gill Sans Light"/>
              </a:rPr>
              <a:t>. </a:t>
            </a:r>
            <a:r>
              <a:rPr lang="es-ES" sz="1000" i="1" dirty="0" err="1" smtClean="0">
                <a:latin typeface="Gill Sans Light"/>
                <a:cs typeface="Gill Sans Light"/>
              </a:rPr>
              <a:t>Is</a:t>
            </a:r>
            <a:r>
              <a:rPr lang="es-ES" sz="1000" i="1" dirty="0" smtClean="0">
                <a:latin typeface="Gill Sans Light"/>
                <a:cs typeface="Gill Sans Light"/>
              </a:rPr>
              <a:t> </a:t>
            </a:r>
            <a:r>
              <a:rPr lang="es-ES" sz="1000" i="1" dirty="0" err="1">
                <a:latin typeface="Gill Sans Light"/>
                <a:cs typeface="Gill Sans Light"/>
              </a:rPr>
              <a:t>compulsory</a:t>
            </a:r>
            <a:r>
              <a:rPr lang="es-ES" sz="1000" i="1" dirty="0">
                <a:latin typeface="Gill Sans Light"/>
                <a:cs typeface="Gill Sans Light"/>
              </a:rPr>
              <a:t> </a:t>
            </a:r>
            <a:r>
              <a:rPr lang="es-ES" sz="1000" i="1" dirty="0" err="1">
                <a:latin typeface="Gill Sans Light"/>
                <a:cs typeface="Gill Sans Light"/>
              </a:rPr>
              <a:t>overseas</a:t>
            </a:r>
            <a:r>
              <a:rPr lang="es-ES" sz="1000" i="1" dirty="0">
                <a:latin typeface="Gill Sans Light"/>
                <a:cs typeface="Gill Sans Light"/>
              </a:rPr>
              <a:t> medical </a:t>
            </a:r>
            <a:r>
              <a:rPr lang="es-ES" sz="1000" i="1" dirty="0" err="1">
                <a:latin typeface="Gill Sans Light"/>
                <a:cs typeface="Gill Sans Light"/>
              </a:rPr>
              <a:t>screening</a:t>
            </a:r>
            <a:r>
              <a:rPr lang="es-ES" sz="1000" i="1" dirty="0">
                <a:latin typeface="Gill Sans Light"/>
                <a:cs typeface="Gill Sans Light"/>
              </a:rPr>
              <a:t> of </a:t>
            </a:r>
            <a:r>
              <a:rPr lang="es-ES" sz="1000" i="1" dirty="0" err="1">
                <a:latin typeface="Gill Sans Light"/>
                <a:cs typeface="Gill Sans Light"/>
              </a:rPr>
              <a:t>migrants</a:t>
            </a:r>
            <a:r>
              <a:rPr lang="es-ES" sz="1000" i="1" dirty="0">
                <a:latin typeface="Gill Sans Light"/>
                <a:cs typeface="Gill Sans Light"/>
              </a:rPr>
              <a:t> </a:t>
            </a:r>
            <a:r>
              <a:rPr lang="es-ES" sz="1000" i="1" dirty="0" err="1">
                <a:latin typeface="Gill Sans Light"/>
                <a:cs typeface="Gill Sans Light"/>
              </a:rPr>
              <a:t>justifiable</a:t>
            </a:r>
            <a:r>
              <a:rPr lang="es-ES" sz="1000" i="1" dirty="0" smtClean="0">
                <a:latin typeface="Gill Sans Light"/>
                <a:cs typeface="Gill Sans Light"/>
              </a:rPr>
              <a:t>? </a:t>
            </a:r>
            <a:r>
              <a:rPr lang="en-US" sz="1000" dirty="0">
                <a:latin typeface="Gill Sans Light"/>
                <a:cs typeface="Gill Sans Light"/>
              </a:rPr>
              <a:t>Public Health Rep. 1997 Sep-Oct;112(5):396-402.</a:t>
            </a:r>
            <a:endParaRPr lang="es-ES" sz="1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99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2000" y="481348"/>
            <a:ext cx="5841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5</a:t>
            </a:r>
            <a:r>
              <a:rPr lang="es-ES" sz="1400" b="1" dirty="0" smtClean="0"/>
              <a:t>. </a:t>
            </a:r>
            <a:r>
              <a:rPr lang="es-ES" sz="1400" b="1" dirty="0" err="1" smtClean="0"/>
              <a:t>Screening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Protocol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for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Refugees</a:t>
            </a:r>
            <a:r>
              <a:rPr lang="es-ES" sz="1400" b="1" dirty="0" smtClean="0"/>
              <a:t> (1/2)</a:t>
            </a:r>
            <a:endParaRPr lang="es-ES" sz="1400" b="1" dirty="0"/>
          </a:p>
        </p:txBody>
      </p:sp>
      <p:sp>
        <p:nvSpPr>
          <p:cNvPr id="8" name="Rectángulo 7"/>
          <p:cNvSpPr/>
          <p:nvPr/>
        </p:nvSpPr>
        <p:spPr>
          <a:xfrm>
            <a:off x="2963304" y="920370"/>
            <a:ext cx="3274850" cy="452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Clinical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assessment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controversial. Be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alert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signs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symptoms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post-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traumatic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disorder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depression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etc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Pentágono 9"/>
          <p:cNvSpPr/>
          <p:nvPr/>
        </p:nvSpPr>
        <p:spPr>
          <a:xfrm>
            <a:off x="663038" y="920370"/>
            <a:ext cx="2157205" cy="4762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Mental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health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screening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948266" y="2279208"/>
            <a:ext cx="3274850" cy="452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Adults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children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where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seroprevalence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moderate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(i.e. ≥ 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2%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HBsAg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648000" y="2279208"/>
            <a:ext cx="2157205" cy="4762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Hepatitis B </a:t>
            </a:r>
          </a:p>
          <a:p>
            <a:r>
              <a:rPr lang="es-E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s-ES" sz="1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HBsAg</a:t>
            </a:r>
            <a:r>
              <a:rPr lang="es-E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anti-</a:t>
            </a:r>
            <a:r>
              <a:rPr lang="es-ES" sz="1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HBc</a:t>
            </a:r>
            <a:r>
              <a:rPr lang="es-E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anti-</a:t>
            </a:r>
            <a:r>
              <a:rPr lang="es-ES" sz="1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HBs</a:t>
            </a:r>
            <a:r>
              <a:rPr lang="es-ES" sz="1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s-E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2929588" y="3449885"/>
            <a:ext cx="3274850" cy="452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refugees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regions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prevalence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disease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≥ 3%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629322" y="3449885"/>
            <a:ext cx="2157205" cy="4762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Hepatitis C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929588" y="4035185"/>
            <a:ext cx="3274850" cy="452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Screen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informed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consent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adolescents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adults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countries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where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HIV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prevalence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≥ 1%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Pentágono 15"/>
          <p:cNvSpPr/>
          <p:nvPr/>
        </p:nvSpPr>
        <p:spPr>
          <a:xfrm>
            <a:off x="629322" y="4035185"/>
            <a:ext cx="2157205" cy="4762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HIV		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920249" y="5214538"/>
            <a:ext cx="3274850" cy="467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Strongyloides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serologic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test):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Screen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refugees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newly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arriving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Southeast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Asia and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Africa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Pentágono 17"/>
          <p:cNvSpPr/>
          <p:nvPr/>
        </p:nvSpPr>
        <p:spPr>
          <a:xfrm>
            <a:off x="619983" y="5214538"/>
            <a:ext cx="2157205" cy="4762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Intestinal parasites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2920249" y="5799838"/>
            <a:ext cx="3274850" cy="452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Schistosoma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serologic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test):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Screen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refugees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newly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arriving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Africa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920249" y="6970438"/>
            <a:ext cx="3274850" cy="45243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not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conduct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routine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screeing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Pentágono 23"/>
          <p:cNvSpPr/>
          <p:nvPr/>
        </p:nvSpPr>
        <p:spPr>
          <a:xfrm>
            <a:off x="619983" y="6970438"/>
            <a:ext cx="2157205" cy="4762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Malaria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929588" y="8141038"/>
            <a:ext cx="3274850" cy="611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Screen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children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adolescents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&lt; 20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refugees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between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 and 50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countries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incidence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tuberculosis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Pentágono 27"/>
          <p:cNvSpPr/>
          <p:nvPr/>
        </p:nvSpPr>
        <p:spPr>
          <a:xfrm>
            <a:off x="629322" y="8141038"/>
            <a:ext cx="2157205" cy="4762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Tuberculosis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Llamada con línea 1 (borde y barra de énfasis) 36"/>
          <p:cNvSpPr/>
          <p:nvPr/>
        </p:nvSpPr>
        <p:spPr>
          <a:xfrm>
            <a:off x="3561628" y="2865401"/>
            <a:ext cx="2652149" cy="438918"/>
          </a:xfrm>
          <a:prstGeom prst="accentBorderCallout1">
            <a:avLst>
              <a:gd name="adj1" fmla="val 20878"/>
              <a:gd name="adj2" fmla="val -2359"/>
              <a:gd name="adj3" fmla="val -13032"/>
              <a:gd name="adj4" fmla="val -10422"/>
            </a:avLst>
          </a:prstGeom>
          <a:solidFill>
            <a:srgbClr val="FDEAD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Vaccinate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those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who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susceptible (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negative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three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markers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Llamada con línea 1 (borde y barra de énfasis) 34"/>
          <p:cNvSpPr/>
          <p:nvPr/>
        </p:nvSpPr>
        <p:spPr>
          <a:xfrm>
            <a:off x="3542950" y="6394779"/>
            <a:ext cx="2652149" cy="438918"/>
          </a:xfrm>
          <a:prstGeom prst="accentBorderCallout1">
            <a:avLst>
              <a:gd name="adj1" fmla="val 20878"/>
              <a:gd name="adj2" fmla="val -2359"/>
              <a:gd name="adj3" fmla="val -13032"/>
              <a:gd name="adj4" fmla="val -10422"/>
            </a:avLst>
          </a:prstGeom>
          <a:solidFill>
            <a:srgbClr val="FDEAD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positive: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ivermectin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s-ES" sz="105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Strongyloides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praziquantel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s-ES" sz="105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Schistosoma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Llamada con línea 1 (borde y barra de énfasis) 35"/>
          <p:cNvSpPr/>
          <p:nvPr/>
        </p:nvSpPr>
        <p:spPr>
          <a:xfrm>
            <a:off x="3542950" y="7565090"/>
            <a:ext cx="2652149" cy="438918"/>
          </a:xfrm>
          <a:prstGeom prst="accentBorderCallout1">
            <a:avLst>
              <a:gd name="adj1" fmla="val 20878"/>
              <a:gd name="adj2" fmla="val -2359"/>
              <a:gd name="adj3" fmla="val -13032"/>
              <a:gd name="adj4" fmla="val -10422"/>
            </a:avLst>
          </a:prstGeom>
          <a:solidFill>
            <a:srgbClr val="FDEAD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Suspect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malaria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if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fever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present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any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traveler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coming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sub-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Saharian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Africa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Llamada con línea 1 (borde y barra de énfasis) 37"/>
          <p:cNvSpPr/>
          <p:nvPr/>
        </p:nvSpPr>
        <p:spPr>
          <a:xfrm>
            <a:off x="3542950" y="8881659"/>
            <a:ext cx="2652149" cy="601241"/>
          </a:xfrm>
          <a:prstGeom prst="accentBorderCallout1">
            <a:avLst>
              <a:gd name="adj1" fmla="val 20878"/>
              <a:gd name="adj2" fmla="val -2359"/>
              <a:gd name="adj3" fmla="val -13032"/>
              <a:gd name="adj4" fmla="val -10422"/>
            </a:avLst>
          </a:prstGeom>
          <a:solidFill>
            <a:srgbClr val="FDEAD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If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test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results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positive, rule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out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active tuberculosis and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then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treat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latent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tuberculosis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infection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39" name="Proceso predefinido 38"/>
          <p:cNvSpPr/>
          <p:nvPr/>
        </p:nvSpPr>
        <p:spPr>
          <a:xfrm>
            <a:off x="648000" y="1680999"/>
            <a:ext cx="5575116" cy="43199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>
                <a:solidFill>
                  <a:schemeClr val="bg1"/>
                </a:solidFill>
                <a:latin typeface="Gill Sans SemiBold"/>
                <a:cs typeface="Gill Sans SemiBold"/>
              </a:rPr>
              <a:t>Infectous</a:t>
            </a:r>
            <a:r>
              <a:rPr lang="es-ES" sz="1400" dirty="0" smtClean="0">
                <a:solidFill>
                  <a:schemeClr val="bg1"/>
                </a:solidFill>
                <a:latin typeface="Gill Sans SemiBold"/>
                <a:cs typeface="Gill Sans SemiBold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Gill Sans SemiBold"/>
                <a:cs typeface="Gill Sans SemiBold"/>
              </a:rPr>
              <a:t>diseases</a:t>
            </a:r>
            <a:endParaRPr lang="es-ES" sz="1400" dirty="0">
              <a:solidFill>
                <a:schemeClr val="bg1"/>
              </a:solidFill>
              <a:latin typeface="Gill Sans SemiBold"/>
              <a:cs typeface="Gill Sans SemiBold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021539" y="5799838"/>
            <a:ext cx="1503507" cy="7880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171450" indent="-171450">
              <a:buFont typeface="Wingdings" charset="2"/>
              <a:buChar char="q"/>
              <a:defRPr sz="1100">
                <a:solidFill>
                  <a:srgbClr val="000000"/>
                </a:solidFill>
                <a:latin typeface="Gill Sans"/>
                <a:cs typeface="Gill Sans"/>
              </a:defRPr>
            </a:lvl1pPr>
          </a:lstStyle>
          <a:p>
            <a:pPr marL="0" indent="0">
              <a:buNone/>
            </a:pPr>
            <a:r>
              <a:rPr lang="es-ES" dirty="0" err="1"/>
              <a:t>Stools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ova and parasites: </a:t>
            </a:r>
            <a:r>
              <a:rPr lang="es-ES" dirty="0" err="1"/>
              <a:t>routine</a:t>
            </a:r>
            <a:r>
              <a:rPr lang="es-ES" dirty="0"/>
              <a:t> </a:t>
            </a:r>
            <a:r>
              <a:rPr lang="es-ES" dirty="0" err="1"/>
              <a:t>assesment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those</a:t>
            </a:r>
            <a:r>
              <a:rPr lang="es-ES" dirty="0"/>
              <a:t> </a:t>
            </a:r>
            <a:r>
              <a:rPr lang="es-ES" dirty="0" err="1"/>
              <a:t>who</a:t>
            </a:r>
            <a:r>
              <a:rPr lang="es-ES" dirty="0"/>
              <a:t> are </a:t>
            </a:r>
            <a:r>
              <a:rPr lang="es-ES" dirty="0" err="1"/>
              <a:t>symptomatic</a:t>
            </a:r>
            <a:endParaRPr lang="es-ES" dirty="0"/>
          </a:p>
        </p:txBody>
      </p:sp>
      <p:sp>
        <p:nvSpPr>
          <p:cNvPr id="25" name="Llamada con línea 1 (borde y barra de énfasis) 24"/>
          <p:cNvSpPr/>
          <p:nvPr/>
        </p:nvSpPr>
        <p:spPr>
          <a:xfrm>
            <a:off x="3542950" y="4624053"/>
            <a:ext cx="2652149" cy="438918"/>
          </a:xfrm>
          <a:prstGeom prst="accentBorderCallout1">
            <a:avLst>
              <a:gd name="adj1" fmla="val 20878"/>
              <a:gd name="adj2" fmla="val -2359"/>
              <a:gd name="adj3" fmla="val -13032"/>
              <a:gd name="adj4" fmla="val -10422"/>
            </a:avLst>
          </a:prstGeom>
          <a:solidFill>
            <a:srgbClr val="FDEAD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Consider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syphilis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test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persons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≥15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old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some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children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risk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criteria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2000" y="481348"/>
            <a:ext cx="5841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5</a:t>
            </a:r>
            <a:r>
              <a:rPr lang="es-ES" sz="1400" b="1" dirty="0" smtClean="0"/>
              <a:t>. </a:t>
            </a:r>
            <a:r>
              <a:rPr lang="es-ES" sz="1400" b="1" dirty="0" err="1" smtClean="0"/>
              <a:t>Screening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Protocol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for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Refugees</a:t>
            </a:r>
            <a:r>
              <a:rPr lang="es-ES" sz="1400" b="1" dirty="0" smtClean="0"/>
              <a:t> (2/2)</a:t>
            </a:r>
            <a:endParaRPr lang="es-ES" sz="1400" b="1" dirty="0"/>
          </a:p>
        </p:txBody>
      </p:sp>
      <p:sp>
        <p:nvSpPr>
          <p:cNvPr id="5" name="Rectángulo 4"/>
          <p:cNvSpPr/>
          <p:nvPr/>
        </p:nvSpPr>
        <p:spPr>
          <a:xfrm>
            <a:off x="2966944" y="2432747"/>
            <a:ext cx="3274850" cy="539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Screen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refugees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&gt; 35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ethnic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groups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at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high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risk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type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 diabetes (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those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from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South Asia,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Latin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America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Africa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fasting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blood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glucose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666678" y="2432747"/>
            <a:ext cx="2157205" cy="4762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Type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 diabetes mellitus</a:t>
            </a:r>
            <a:endParaRPr lang="es-E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948266" y="4029966"/>
            <a:ext cx="3274850" cy="503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Screen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refugee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women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reproductive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children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aged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four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iron-deficiency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anemia (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with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hemoglobin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Pentágono 15"/>
          <p:cNvSpPr/>
          <p:nvPr/>
        </p:nvSpPr>
        <p:spPr>
          <a:xfrm>
            <a:off x="648000" y="4029966"/>
            <a:ext cx="2157205" cy="4762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Iron-deficiency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anemia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2957605" y="5365797"/>
            <a:ext cx="3274850" cy="503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Screen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immigrants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dental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pain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Screen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all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immigrant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children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adults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obvious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dental caries and oral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disease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Pentágono 23"/>
          <p:cNvSpPr/>
          <p:nvPr/>
        </p:nvSpPr>
        <p:spPr>
          <a:xfrm>
            <a:off x="648000" y="5357523"/>
            <a:ext cx="2157205" cy="4762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Dental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disease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2948266" y="6523851"/>
            <a:ext cx="3274850" cy="503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Perform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age-appropriate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screening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visual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impairment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Pentágono 27"/>
          <p:cNvSpPr/>
          <p:nvPr/>
        </p:nvSpPr>
        <p:spPr>
          <a:xfrm>
            <a:off x="648000" y="6523851"/>
            <a:ext cx="2157205" cy="4762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Vision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health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Llamada con línea 1 (borde y barra de énfasis) 36"/>
          <p:cNvSpPr/>
          <p:nvPr/>
        </p:nvSpPr>
        <p:spPr>
          <a:xfrm>
            <a:off x="3580306" y="3102989"/>
            <a:ext cx="2652149" cy="756000"/>
          </a:xfrm>
          <a:prstGeom prst="accentBorderCallout1">
            <a:avLst>
              <a:gd name="adj1" fmla="val 20878"/>
              <a:gd name="adj2" fmla="val -2359"/>
              <a:gd name="adj3" fmla="val -8091"/>
              <a:gd name="adj4" fmla="val -10422"/>
            </a:avLst>
          </a:prstGeom>
          <a:solidFill>
            <a:srgbClr val="FDEAD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USPSTF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recommends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screening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abnormal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blood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glucose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as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part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cardiovascular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risk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assessment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adults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aged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40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70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years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who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are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overweight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obese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Llamada con línea 1 (borde y barra de énfasis) 34"/>
          <p:cNvSpPr/>
          <p:nvPr/>
        </p:nvSpPr>
        <p:spPr>
          <a:xfrm>
            <a:off x="3570967" y="4657210"/>
            <a:ext cx="2652149" cy="539999"/>
          </a:xfrm>
          <a:prstGeom prst="accentBorderCallout1">
            <a:avLst>
              <a:gd name="adj1" fmla="val 20878"/>
              <a:gd name="adj2" fmla="val -2359"/>
              <a:gd name="adj3" fmla="val -13032"/>
              <a:gd name="adj4" fmla="val -10422"/>
            </a:avLst>
          </a:prstGeom>
          <a:solidFill>
            <a:srgbClr val="FDEAD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If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anemia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present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investigate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recommend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iron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supplementation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if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appropriate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Proceso predefinido 38"/>
          <p:cNvSpPr/>
          <p:nvPr/>
        </p:nvSpPr>
        <p:spPr>
          <a:xfrm>
            <a:off x="648000" y="932493"/>
            <a:ext cx="5575116" cy="431999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>
                <a:solidFill>
                  <a:schemeClr val="bg1"/>
                </a:solidFill>
                <a:latin typeface="Gill Sans SemiBold"/>
                <a:cs typeface="Gill Sans SemiBold"/>
              </a:rPr>
              <a:t>Chronic</a:t>
            </a:r>
            <a:r>
              <a:rPr lang="es-ES" sz="1400" dirty="0" smtClean="0">
                <a:solidFill>
                  <a:schemeClr val="bg1"/>
                </a:solidFill>
                <a:latin typeface="Gill Sans SemiBold"/>
                <a:cs typeface="Gill Sans SemiBold"/>
              </a:rPr>
              <a:t> and </a:t>
            </a:r>
            <a:r>
              <a:rPr lang="es-ES" sz="1400" dirty="0" err="1" smtClean="0">
                <a:solidFill>
                  <a:schemeClr val="bg1"/>
                </a:solidFill>
                <a:latin typeface="Gill Sans SemiBold"/>
                <a:cs typeface="Gill Sans SemiBold"/>
              </a:rPr>
              <a:t>noncommunicable</a:t>
            </a:r>
            <a:r>
              <a:rPr lang="es-ES" sz="1400" dirty="0" smtClean="0">
                <a:solidFill>
                  <a:schemeClr val="bg1"/>
                </a:solidFill>
                <a:latin typeface="Gill Sans SemiBold"/>
                <a:cs typeface="Gill Sans SemiBold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Gill Sans SemiBold"/>
                <a:cs typeface="Gill Sans SemiBold"/>
              </a:rPr>
              <a:t>diseases</a:t>
            </a:r>
            <a:endParaRPr lang="es-ES" sz="1400" dirty="0">
              <a:solidFill>
                <a:schemeClr val="bg1"/>
              </a:solidFill>
              <a:latin typeface="Gill Sans SemiBold"/>
              <a:cs typeface="Gill Sans SemiBold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644360" y="1418823"/>
            <a:ext cx="557511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s-ES" sz="1100" dirty="0">
                <a:latin typeface="Gill Sans"/>
                <a:cs typeface="Gill Sans"/>
              </a:rPr>
              <a:t>In </a:t>
            </a:r>
            <a:r>
              <a:rPr lang="es-ES" sz="1100" dirty="0" err="1">
                <a:latin typeface="Gill Sans"/>
                <a:cs typeface="Gill Sans"/>
              </a:rPr>
              <a:t>addition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to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the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other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special</a:t>
            </a:r>
            <a:r>
              <a:rPr lang="es-ES" sz="1100" dirty="0" smtClean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health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considerations</a:t>
            </a:r>
            <a:r>
              <a:rPr lang="es-ES" sz="1100" dirty="0" smtClean="0">
                <a:latin typeface="Gill Sans"/>
                <a:cs typeface="Gill Sans"/>
              </a:rPr>
              <a:t>, </a:t>
            </a:r>
            <a:r>
              <a:rPr lang="es-ES" sz="1100" dirty="0" err="1">
                <a:latin typeface="Gill Sans"/>
                <a:cs typeface="Gill Sans"/>
              </a:rPr>
              <a:t>refugees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have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the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same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common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chronic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>
                <a:latin typeface="Gill Sans"/>
                <a:cs typeface="Gill Sans"/>
              </a:rPr>
              <a:t>conditions</a:t>
            </a:r>
            <a:r>
              <a:rPr lang="es-ES" sz="1100" dirty="0">
                <a:latin typeface="Gill Sans"/>
                <a:cs typeface="Gill Sans"/>
              </a:rPr>
              <a:t> as non-</a:t>
            </a:r>
            <a:r>
              <a:rPr lang="es-ES" sz="1100" dirty="0" err="1">
                <a:latin typeface="Gill Sans"/>
                <a:cs typeface="Gill Sans"/>
              </a:rPr>
              <a:t>refugee</a:t>
            </a:r>
            <a:r>
              <a:rPr lang="es-ES" sz="1100" dirty="0">
                <a:latin typeface="Gill Sans"/>
                <a:cs typeface="Gill Sans"/>
              </a:rPr>
              <a:t> </a:t>
            </a:r>
            <a:r>
              <a:rPr lang="es-ES" sz="1100" dirty="0" err="1" smtClean="0">
                <a:latin typeface="Gill Sans"/>
                <a:cs typeface="Gill Sans"/>
              </a:rPr>
              <a:t>patients</a:t>
            </a:r>
            <a:endParaRPr lang="es-ES" sz="1100" dirty="0" smtClean="0">
              <a:latin typeface="Gill Sans"/>
              <a:cs typeface="Gill Sans"/>
            </a:endParaRP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s-ES" sz="1100" dirty="0" err="1"/>
              <a:t>Screen</a:t>
            </a:r>
            <a:r>
              <a:rPr lang="es-ES" sz="1100" dirty="0"/>
              <a:t> </a:t>
            </a:r>
            <a:r>
              <a:rPr lang="es-ES" sz="1100" dirty="0" err="1"/>
              <a:t>for</a:t>
            </a:r>
            <a:r>
              <a:rPr lang="es-ES" sz="1100" dirty="0"/>
              <a:t> </a:t>
            </a:r>
            <a:r>
              <a:rPr lang="es-ES" sz="1100" dirty="0" err="1"/>
              <a:t>chronic</a:t>
            </a:r>
            <a:r>
              <a:rPr lang="es-ES" sz="1100" dirty="0"/>
              <a:t> </a:t>
            </a:r>
            <a:r>
              <a:rPr lang="es-ES" sz="1100" dirty="0" err="1"/>
              <a:t>diseases</a:t>
            </a:r>
            <a:r>
              <a:rPr lang="es-ES" sz="1100" dirty="0"/>
              <a:t>, </a:t>
            </a:r>
            <a:r>
              <a:rPr lang="es-ES" sz="1100" dirty="0" err="1"/>
              <a:t>such</a:t>
            </a:r>
            <a:r>
              <a:rPr lang="es-ES" sz="1100" dirty="0"/>
              <a:t> as diabetes, </a:t>
            </a:r>
            <a:r>
              <a:rPr lang="es-ES" sz="1100" dirty="0" err="1"/>
              <a:t>hypertension</a:t>
            </a:r>
            <a:r>
              <a:rPr lang="es-ES" sz="1100" dirty="0"/>
              <a:t>, </a:t>
            </a:r>
            <a:r>
              <a:rPr lang="es-ES" sz="1100" dirty="0" err="1"/>
              <a:t>cholesterol</a:t>
            </a:r>
            <a:r>
              <a:rPr lang="es-ES" sz="1100" dirty="0"/>
              <a:t>, </a:t>
            </a:r>
            <a:r>
              <a:rPr lang="es-ES" sz="1100" dirty="0" err="1"/>
              <a:t>colorectal</a:t>
            </a:r>
            <a:r>
              <a:rPr lang="es-ES" sz="1100" dirty="0"/>
              <a:t> </a:t>
            </a:r>
            <a:r>
              <a:rPr lang="es-ES" sz="1100" dirty="0" err="1"/>
              <a:t>cancer</a:t>
            </a:r>
            <a:r>
              <a:rPr lang="es-ES" sz="1100" dirty="0"/>
              <a:t> etc. as </a:t>
            </a:r>
            <a:r>
              <a:rPr lang="es-ES" sz="1100" dirty="0" err="1"/>
              <a:t>appropriate</a:t>
            </a:r>
            <a:r>
              <a:rPr lang="es-ES" sz="1100" dirty="0"/>
              <a:t> </a:t>
            </a:r>
            <a:r>
              <a:rPr lang="es-ES" sz="1100" dirty="0" err="1"/>
              <a:t>based</a:t>
            </a:r>
            <a:r>
              <a:rPr lang="es-ES" sz="1100" dirty="0"/>
              <a:t> </a:t>
            </a:r>
            <a:r>
              <a:rPr lang="es-ES" sz="1100" dirty="0" err="1"/>
              <a:t>on</a:t>
            </a:r>
            <a:r>
              <a:rPr lang="es-ES" sz="1100" dirty="0"/>
              <a:t> </a:t>
            </a:r>
            <a:r>
              <a:rPr lang="es-ES" sz="1100" dirty="0" err="1"/>
              <a:t>age</a:t>
            </a:r>
            <a:r>
              <a:rPr lang="es-ES" sz="1100" dirty="0"/>
              <a:t> and </a:t>
            </a:r>
            <a:r>
              <a:rPr lang="es-ES" sz="1100" dirty="0" err="1"/>
              <a:t>risk</a:t>
            </a:r>
            <a:r>
              <a:rPr lang="es-ES" sz="1100" dirty="0"/>
              <a:t> </a:t>
            </a:r>
            <a:r>
              <a:rPr lang="es-ES" sz="1100" dirty="0" err="1"/>
              <a:t>factors</a:t>
            </a:r>
            <a:r>
              <a:rPr lang="es-ES" sz="1100" dirty="0"/>
              <a:t> as per usual </a:t>
            </a:r>
            <a:r>
              <a:rPr lang="es-ES" sz="1100" dirty="0" err="1"/>
              <a:t>practice</a:t>
            </a:r>
            <a:r>
              <a:rPr lang="es-ES" sz="1100" dirty="0"/>
              <a:t>. </a:t>
            </a:r>
          </a:p>
        </p:txBody>
      </p:sp>
      <p:sp>
        <p:nvSpPr>
          <p:cNvPr id="22" name="Llamada con línea 1 (borde y barra de énfasis) 21"/>
          <p:cNvSpPr/>
          <p:nvPr/>
        </p:nvSpPr>
        <p:spPr>
          <a:xfrm>
            <a:off x="3570967" y="5995623"/>
            <a:ext cx="2652149" cy="359997"/>
          </a:xfrm>
          <a:prstGeom prst="accentBorderCallout1">
            <a:avLst>
              <a:gd name="adj1" fmla="val 20878"/>
              <a:gd name="adj2" fmla="val -2359"/>
              <a:gd name="adj3" fmla="val -23408"/>
              <a:gd name="adj4" fmla="val -10774"/>
            </a:avLst>
          </a:prstGeom>
          <a:solidFill>
            <a:srgbClr val="FDEAD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Refer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dentist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oral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health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specialist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if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necessary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948266" y="7180541"/>
            <a:ext cx="3274850" cy="503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Screen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sexually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active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women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cervical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abnormalities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by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Papanicolaou (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Pap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</a:t>
            </a:r>
            <a:endParaRPr lang="es-E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Pentágono 25"/>
          <p:cNvSpPr/>
          <p:nvPr/>
        </p:nvSpPr>
        <p:spPr>
          <a:xfrm>
            <a:off x="648000" y="7180541"/>
            <a:ext cx="2157205" cy="4762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Cervical </a:t>
            </a:r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citology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Llamada con línea 1 (borde y barra de énfasis) 28"/>
          <p:cNvSpPr/>
          <p:nvPr/>
        </p:nvSpPr>
        <p:spPr>
          <a:xfrm>
            <a:off x="3570967" y="7800969"/>
            <a:ext cx="2652149" cy="719996"/>
          </a:xfrm>
          <a:prstGeom prst="accentBorderCallout1">
            <a:avLst>
              <a:gd name="adj1" fmla="val 20878"/>
              <a:gd name="adj2" fmla="val -2359"/>
              <a:gd name="adj3" fmla="val -10437"/>
              <a:gd name="adj4" fmla="val -10422"/>
            </a:avLst>
          </a:prstGeom>
          <a:solidFill>
            <a:srgbClr val="FDEADA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Lower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priority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fisrt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visit</a:t>
            </a:r>
            <a:r>
              <a: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s-ES" sz="105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rapport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access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to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female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practitioner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can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improve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uptake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screening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follow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-up.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2948266" y="8677718"/>
            <a:ext cx="3274850" cy="719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Provide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culturally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sensitive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patient-centred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contraceptive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counselling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giving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women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their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method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choice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having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contraception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on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site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fostering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good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interpersonal </a:t>
            </a:r>
            <a:r>
              <a:rPr lang="es-ES" sz="10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relationship</a:t>
            </a:r>
            <a:r>
              <a:rPr lang="es-E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</p:txBody>
      </p:sp>
      <p:sp>
        <p:nvSpPr>
          <p:cNvPr id="31" name="Pentágono 30"/>
          <p:cNvSpPr/>
          <p:nvPr/>
        </p:nvSpPr>
        <p:spPr>
          <a:xfrm>
            <a:off x="648000" y="8677718"/>
            <a:ext cx="2157205" cy="476273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Contraception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049559" y="7741312"/>
            <a:ext cx="1503507" cy="79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171450" indent="-171450">
              <a:buFont typeface="Wingdings" charset="2"/>
              <a:buChar char="q"/>
              <a:defRPr sz="1100">
                <a:solidFill>
                  <a:srgbClr val="000000"/>
                </a:solidFill>
                <a:latin typeface="Gill Sans"/>
                <a:cs typeface="Gill Sans"/>
              </a:defRPr>
            </a:lvl1pPr>
          </a:lstStyle>
          <a:p>
            <a:pPr marL="0" indent="0">
              <a:buNone/>
            </a:pPr>
            <a:r>
              <a:rPr lang="es-ES" dirty="0" err="1" smtClean="0"/>
              <a:t>Breast</a:t>
            </a:r>
            <a:r>
              <a:rPr lang="es-ES" dirty="0" smtClean="0"/>
              <a:t> </a:t>
            </a:r>
            <a:r>
              <a:rPr lang="es-ES" dirty="0" err="1" smtClean="0"/>
              <a:t>cancer</a:t>
            </a:r>
            <a:r>
              <a:rPr lang="es-ES" dirty="0" smtClean="0"/>
              <a:t> </a:t>
            </a:r>
            <a:r>
              <a:rPr lang="es-ES" dirty="0" err="1" smtClean="0"/>
              <a:t>screening</a:t>
            </a:r>
            <a:r>
              <a:rPr lang="es-ES" dirty="0" smtClean="0"/>
              <a:t> as </a:t>
            </a:r>
            <a:r>
              <a:rPr lang="es-ES" dirty="0" err="1" smtClean="0"/>
              <a:t>appropiate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age</a:t>
            </a:r>
            <a:r>
              <a:rPr lang="es-ES" dirty="0" smtClean="0"/>
              <a:t>. </a:t>
            </a:r>
            <a:r>
              <a:rPr lang="es-ES" dirty="0" err="1" smtClean="0"/>
              <a:t>Lower</a:t>
            </a:r>
            <a:r>
              <a:rPr lang="es-ES" dirty="0" smtClean="0"/>
              <a:t> </a:t>
            </a:r>
            <a:r>
              <a:rPr lang="es-ES" dirty="0" err="1" smtClean="0"/>
              <a:t>priority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first</a:t>
            </a:r>
            <a:r>
              <a:rPr lang="es-ES" dirty="0" smtClean="0"/>
              <a:t> </a:t>
            </a:r>
            <a:r>
              <a:rPr lang="es-ES" dirty="0" err="1" smtClean="0"/>
              <a:t>visit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641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2000" y="481348"/>
            <a:ext cx="5841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6</a:t>
            </a:r>
            <a:r>
              <a:rPr lang="es-ES" sz="1400" b="1" dirty="0" smtClean="0"/>
              <a:t>. </a:t>
            </a:r>
            <a:r>
              <a:rPr lang="es-ES" sz="1400" b="1" dirty="0" err="1" smtClean="0"/>
              <a:t>Adult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Immunizations</a:t>
            </a:r>
            <a:r>
              <a:rPr lang="es-ES" sz="1400" b="1" dirty="0" smtClean="0"/>
              <a:t> Schedule: </a:t>
            </a:r>
            <a:r>
              <a:rPr lang="es-ES" sz="1400" b="1" dirty="0" err="1" smtClean="0"/>
              <a:t>priorities</a:t>
            </a:r>
            <a:endParaRPr lang="es-ES" sz="14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709730" y="866096"/>
            <a:ext cx="53416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171450" indent="-171450">
              <a:buFont typeface="Arial"/>
              <a:buChar char="•"/>
              <a:defRPr sz="1100">
                <a:latin typeface="Gill Sans"/>
                <a:cs typeface="Gill Sans"/>
              </a:defRPr>
            </a:lvl1pPr>
          </a:lstStyle>
          <a:p>
            <a:r>
              <a:rPr lang="es-ES" dirty="0" err="1" smtClean="0"/>
              <a:t>Most</a:t>
            </a:r>
            <a:r>
              <a:rPr lang="es-ES" dirty="0" smtClean="0"/>
              <a:t> </a:t>
            </a:r>
            <a:r>
              <a:rPr lang="es-ES" dirty="0" err="1" smtClean="0"/>
              <a:t>countries</a:t>
            </a:r>
            <a:r>
              <a:rPr lang="es-ES" dirty="0" smtClean="0"/>
              <a:t> in </a:t>
            </a:r>
            <a:r>
              <a:rPr lang="es-ES" dirty="0" err="1" smtClean="0"/>
              <a:t>Europe</a:t>
            </a:r>
            <a:r>
              <a:rPr lang="es-ES" dirty="0" smtClean="0"/>
              <a:t> </a:t>
            </a:r>
            <a:r>
              <a:rPr lang="es-ES" dirty="0" err="1" smtClean="0"/>
              <a:t>tend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recommend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 </a:t>
            </a:r>
            <a:r>
              <a:rPr lang="es-ES" dirty="0" err="1" smtClean="0"/>
              <a:t>kind</a:t>
            </a:r>
            <a:r>
              <a:rPr lang="es-ES" dirty="0" smtClean="0"/>
              <a:t> of </a:t>
            </a:r>
            <a:r>
              <a:rPr lang="es-ES" dirty="0" err="1" smtClean="0"/>
              <a:t>vaccines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adults</a:t>
            </a:r>
            <a:r>
              <a:rPr lang="es-ES" dirty="0" smtClean="0"/>
              <a:t>, </a:t>
            </a:r>
            <a:r>
              <a:rPr lang="es-ES" dirty="0" err="1" smtClean="0"/>
              <a:t>but</a:t>
            </a:r>
            <a:r>
              <a:rPr lang="es-ES" dirty="0" smtClean="0"/>
              <a:t> </a:t>
            </a:r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could</a:t>
            </a:r>
            <a:r>
              <a:rPr lang="es-ES" dirty="0" smtClean="0"/>
              <a:t> be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differencies</a:t>
            </a:r>
            <a:r>
              <a:rPr lang="es-ES" dirty="0" smtClean="0"/>
              <a:t> (</a:t>
            </a:r>
            <a:r>
              <a:rPr lang="es-ES" dirty="0" err="1" smtClean="0"/>
              <a:t>schedules</a:t>
            </a:r>
            <a:r>
              <a:rPr lang="es-ES" dirty="0" smtClean="0"/>
              <a:t>, </a:t>
            </a:r>
            <a:r>
              <a:rPr lang="es-ES" dirty="0" err="1" smtClean="0"/>
              <a:t>risk</a:t>
            </a:r>
            <a:r>
              <a:rPr lang="es-ES" dirty="0" smtClean="0"/>
              <a:t> </a:t>
            </a:r>
            <a:r>
              <a:rPr lang="es-ES" dirty="0" err="1" smtClean="0"/>
              <a:t>groups</a:t>
            </a:r>
            <a:r>
              <a:rPr lang="es-ES" dirty="0" smtClean="0"/>
              <a:t>, </a:t>
            </a:r>
            <a:r>
              <a:rPr lang="es-ES" dirty="0" err="1" smtClean="0"/>
              <a:t>funding</a:t>
            </a:r>
            <a:r>
              <a:rPr lang="es-ES" dirty="0" smtClean="0"/>
              <a:t> and </a:t>
            </a:r>
            <a:r>
              <a:rPr lang="es-ES" dirty="0" err="1" smtClean="0"/>
              <a:t>coverage</a:t>
            </a:r>
            <a:r>
              <a:rPr lang="es-ES" dirty="0" smtClean="0"/>
              <a:t>, </a:t>
            </a:r>
            <a:r>
              <a:rPr lang="es-ES" dirty="0" err="1" smtClean="0"/>
              <a:t>etc</a:t>
            </a:r>
            <a:r>
              <a:rPr lang="es-ES" dirty="0" smtClean="0"/>
              <a:t>). </a:t>
            </a:r>
            <a:r>
              <a:rPr lang="es-ES" dirty="0" err="1" smtClean="0"/>
              <a:t>Search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vaccunation</a:t>
            </a:r>
            <a:r>
              <a:rPr lang="es-ES" dirty="0" smtClean="0"/>
              <a:t> </a:t>
            </a:r>
            <a:r>
              <a:rPr lang="es-ES" dirty="0" err="1" smtClean="0"/>
              <a:t>recommendatios</a:t>
            </a:r>
            <a:r>
              <a:rPr lang="es-ES" dirty="0" smtClean="0"/>
              <a:t> in </a:t>
            </a:r>
            <a:r>
              <a:rPr lang="es-ES" dirty="0" err="1" smtClean="0"/>
              <a:t>your</a:t>
            </a:r>
            <a:r>
              <a:rPr lang="es-ES" dirty="0" smtClean="0"/>
              <a:t> country.</a:t>
            </a:r>
            <a:endParaRPr lang="es-ES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961339"/>
              </p:ext>
            </p:extLst>
          </p:nvPr>
        </p:nvGraphicFramePr>
        <p:xfrm>
          <a:off x="569653" y="1614311"/>
          <a:ext cx="5874923" cy="46852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3333"/>
                <a:gridCol w="898318"/>
                <a:gridCol w="898318"/>
                <a:gridCol w="389453"/>
                <a:gridCol w="508865"/>
                <a:gridCol w="898318"/>
                <a:gridCol w="898318"/>
              </a:tblGrid>
              <a:tr h="327314">
                <a:tc gridSpan="7">
                  <a:txBody>
                    <a:bodyPr/>
                    <a:lstStyle/>
                    <a:p>
                      <a:r>
                        <a:rPr lang="es-ES" sz="1050" dirty="0" err="1" smtClean="0"/>
                        <a:t>Recommended</a:t>
                      </a:r>
                      <a:r>
                        <a:rPr lang="es-ES" sz="1050" dirty="0" smtClean="0"/>
                        <a:t> </a:t>
                      </a:r>
                      <a:r>
                        <a:rPr lang="es-ES" sz="1050" dirty="0" err="1" smtClean="0"/>
                        <a:t>adult</a:t>
                      </a:r>
                      <a:r>
                        <a:rPr lang="es-ES" sz="1050" dirty="0" smtClean="0"/>
                        <a:t> </a:t>
                      </a:r>
                      <a:r>
                        <a:rPr lang="es-ES" sz="1050" dirty="0" err="1" smtClean="0"/>
                        <a:t>inmmunization</a:t>
                      </a:r>
                      <a:r>
                        <a:rPr lang="es-ES" sz="1050" dirty="0" smtClean="0"/>
                        <a:t> </a:t>
                      </a:r>
                      <a:r>
                        <a:rPr lang="es-ES" sz="1050" dirty="0" err="1" smtClean="0"/>
                        <a:t>schedule</a:t>
                      </a:r>
                      <a:r>
                        <a:rPr lang="es-ES" sz="1050" dirty="0" smtClean="0"/>
                        <a:t> </a:t>
                      </a:r>
                      <a:r>
                        <a:rPr lang="es-ES" sz="1050" dirty="0" err="1" smtClean="0"/>
                        <a:t>for</a:t>
                      </a:r>
                      <a:r>
                        <a:rPr lang="es-ES" sz="1050" dirty="0" smtClean="0"/>
                        <a:t> </a:t>
                      </a:r>
                      <a:r>
                        <a:rPr lang="es-ES" sz="1050" dirty="0" err="1" smtClean="0"/>
                        <a:t>refugees</a:t>
                      </a:r>
                      <a:endParaRPr lang="es-ES" sz="1050" b="0" i="0" dirty="0">
                        <a:latin typeface="Gill Sans SemiBold"/>
                        <a:cs typeface="Gill Sans SemiBold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ES" sz="105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5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5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05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S" sz="1050" b="0" dirty="0"/>
                    </a:p>
                  </a:txBody>
                  <a:tcPr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314">
                <a:tc>
                  <a:txBody>
                    <a:bodyPr/>
                    <a:lstStyle/>
                    <a:p>
                      <a:r>
                        <a:rPr lang="es-ES" sz="1050" dirty="0" err="1" smtClean="0">
                          <a:solidFill>
                            <a:srgbClr val="FFFFFF"/>
                          </a:solidFill>
                        </a:rPr>
                        <a:t>Vaccine</a:t>
                      </a:r>
                      <a:r>
                        <a:rPr lang="es-ES" sz="1050" dirty="0" smtClean="0">
                          <a:solidFill>
                            <a:srgbClr val="FFFFFF"/>
                          </a:solidFill>
                          <a:sym typeface="Wingdings"/>
                        </a:rPr>
                        <a:t></a:t>
                      </a:r>
                      <a:endParaRPr lang="es-ES" sz="105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>
                          <a:solidFill>
                            <a:srgbClr val="FFFFFF"/>
                          </a:solidFill>
                        </a:rPr>
                        <a:t>14-17 </a:t>
                      </a:r>
                      <a:r>
                        <a:rPr lang="es-ES" sz="1050" dirty="0" err="1" smtClean="0">
                          <a:solidFill>
                            <a:srgbClr val="FFFFFF"/>
                          </a:solidFill>
                        </a:rPr>
                        <a:t>years</a:t>
                      </a:r>
                      <a:endParaRPr lang="es-ES" sz="105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>
                          <a:solidFill>
                            <a:srgbClr val="FFFFFF"/>
                          </a:solidFill>
                        </a:rPr>
                        <a:t>18-25</a:t>
                      </a:r>
                      <a:r>
                        <a:rPr lang="es-ES" sz="1050" baseline="0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s-ES" sz="1050" baseline="0" dirty="0" err="1" smtClean="0">
                          <a:solidFill>
                            <a:srgbClr val="FFFFFF"/>
                          </a:solidFill>
                        </a:rPr>
                        <a:t>years</a:t>
                      </a:r>
                      <a:endParaRPr lang="es-ES" sz="105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050" dirty="0" smtClean="0">
                          <a:solidFill>
                            <a:srgbClr val="FFFFFF"/>
                          </a:solidFill>
                        </a:rPr>
                        <a:t>26-49 </a:t>
                      </a:r>
                      <a:r>
                        <a:rPr lang="es-ES" sz="1050" dirty="0" err="1" smtClean="0">
                          <a:solidFill>
                            <a:srgbClr val="FFFFFF"/>
                          </a:solidFill>
                        </a:rPr>
                        <a:t>years</a:t>
                      </a:r>
                      <a:endParaRPr lang="es-ES" sz="105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>
                          <a:solidFill>
                            <a:srgbClr val="FFFFFF"/>
                          </a:solidFill>
                        </a:rPr>
                        <a:t>60-64 </a:t>
                      </a:r>
                      <a:r>
                        <a:rPr lang="es-ES" sz="1050" dirty="0" err="1" smtClean="0">
                          <a:solidFill>
                            <a:srgbClr val="FFFFFF"/>
                          </a:solidFill>
                        </a:rPr>
                        <a:t>years</a:t>
                      </a:r>
                      <a:endParaRPr lang="es-ES" sz="105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050" dirty="0" smtClean="0">
                          <a:solidFill>
                            <a:srgbClr val="FFFFFF"/>
                          </a:solidFill>
                        </a:rPr>
                        <a:t>≥65 </a:t>
                      </a:r>
                      <a:r>
                        <a:rPr lang="es-ES" sz="1050" dirty="0" err="1" smtClean="0">
                          <a:solidFill>
                            <a:srgbClr val="FFFFFF"/>
                          </a:solidFill>
                        </a:rPr>
                        <a:t>years</a:t>
                      </a:r>
                      <a:endParaRPr lang="es-ES" sz="1050" b="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42302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Influenza</a:t>
                      </a:r>
                      <a:endParaRPr lang="es-ES" sz="1000" b="0" i="0" dirty="0">
                        <a:latin typeface="Gill Sans SemiBold"/>
                        <a:cs typeface="Gill Sans SemiBold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r>
                        <a:rPr lang="es-ES" sz="1000" dirty="0" smtClean="0"/>
                        <a:t>1 </a:t>
                      </a:r>
                      <a:r>
                        <a:rPr lang="es-ES" sz="1000" dirty="0" err="1" smtClean="0"/>
                        <a:t>dose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annually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depending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on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indication</a:t>
                      </a:r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sz="11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1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1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1 </a:t>
                      </a:r>
                      <a:r>
                        <a:rPr lang="es-ES" sz="1000" dirty="0" err="1" smtClean="0"/>
                        <a:t>dose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anually</a:t>
                      </a:r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smtClean="0"/>
                        <a:t>Tetanus</a:t>
                      </a:r>
                      <a:r>
                        <a:rPr lang="es-ES" sz="1000" dirty="0" smtClean="0"/>
                        <a:t>, </a:t>
                      </a:r>
                      <a:r>
                        <a:rPr lang="es-ES" sz="1000" dirty="0" err="1" smtClean="0"/>
                        <a:t>diphteria</a:t>
                      </a:r>
                      <a:r>
                        <a:rPr lang="es-ES" sz="1000" dirty="0" smtClean="0"/>
                        <a:t> (</a:t>
                      </a:r>
                      <a:r>
                        <a:rPr lang="es-ES" sz="1000" dirty="0" err="1" smtClean="0"/>
                        <a:t>Td</a:t>
                      </a:r>
                      <a:r>
                        <a:rPr lang="es-ES" sz="1000" dirty="0" smtClean="0"/>
                        <a:t>)</a:t>
                      </a:r>
                      <a:endParaRPr lang="es-ES" sz="1000" b="0" i="0" dirty="0">
                        <a:latin typeface="Gill Sans SemiBold"/>
                        <a:cs typeface="Gill Sans SemiBold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es-ES" sz="1000" dirty="0" smtClean="0"/>
                        <a:t>Complete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the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recommended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five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dose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schedule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if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vaccination</a:t>
                      </a:r>
                      <a:r>
                        <a:rPr lang="es-ES" sz="1000" baseline="0" dirty="0" smtClean="0"/>
                        <a:t> status </a:t>
                      </a:r>
                      <a:r>
                        <a:rPr lang="es-ES" sz="1000" baseline="0" dirty="0" err="1" smtClean="0"/>
                        <a:t>unknown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or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incomplete</a:t>
                      </a:r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sz="11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100" dirty="0">
                        <a:latin typeface="Gill Sans"/>
                        <a:cs typeface="Gill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1 </a:t>
                      </a:r>
                      <a:r>
                        <a:rPr lang="es-ES" sz="1000" dirty="0" err="1" smtClean="0"/>
                        <a:t>dose</a:t>
                      </a:r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Complete</a:t>
                      </a:r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Pertusis</a:t>
                      </a:r>
                      <a:r>
                        <a:rPr lang="es-ES" sz="1000" dirty="0" smtClean="0"/>
                        <a:t> (</a:t>
                      </a:r>
                      <a:r>
                        <a:rPr lang="es-ES" sz="1000" dirty="0" err="1" smtClean="0"/>
                        <a:t>Tdpa</a:t>
                      </a:r>
                      <a:r>
                        <a:rPr lang="es-ES" sz="1000" dirty="0" smtClean="0"/>
                        <a:t>)</a:t>
                      </a:r>
                      <a:endParaRPr lang="es-ES" sz="1000" b="0" i="0" dirty="0">
                        <a:latin typeface="Gill Sans SemiBold"/>
                        <a:cs typeface="Gill Sans SemiBold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es-ES" sz="1000" dirty="0" smtClean="0"/>
                        <a:t>1 </a:t>
                      </a:r>
                      <a:r>
                        <a:rPr lang="es-ES" sz="1000" dirty="0" err="1" smtClean="0"/>
                        <a:t>dose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Tdap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each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pregnancy</a:t>
                      </a:r>
                      <a:r>
                        <a:rPr lang="es-ES" sz="1000" dirty="0" smtClean="0"/>
                        <a:t> (</a:t>
                      </a:r>
                      <a:r>
                        <a:rPr lang="es-ES" sz="1000" dirty="0" err="1" smtClean="0"/>
                        <a:t>third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trimester</a:t>
                      </a:r>
                      <a:r>
                        <a:rPr lang="es-ES" sz="1000" dirty="0" smtClean="0"/>
                        <a:t>)</a:t>
                      </a:r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sz="110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sz="110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1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Measles</a:t>
                      </a:r>
                      <a:r>
                        <a:rPr lang="es-ES" sz="1000" dirty="0" smtClean="0"/>
                        <a:t>, </a:t>
                      </a:r>
                      <a:r>
                        <a:rPr lang="es-ES" sz="1000" dirty="0" err="1" smtClean="0"/>
                        <a:t>mumps</a:t>
                      </a:r>
                      <a:r>
                        <a:rPr lang="es-ES" sz="1000" dirty="0" smtClean="0"/>
                        <a:t>, </a:t>
                      </a:r>
                      <a:r>
                        <a:rPr lang="es-ES" sz="1000" dirty="0" err="1" smtClean="0"/>
                        <a:t>rubella</a:t>
                      </a:r>
                      <a:r>
                        <a:rPr lang="es-ES" sz="1000" dirty="0" smtClean="0"/>
                        <a:t> (MMR)</a:t>
                      </a:r>
                      <a:endParaRPr lang="es-ES" sz="1000" b="0" i="0" dirty="0">
                        <a:latin typeface="Gill Sans SemiBold"/>
                        <a:cs typeface="Gill Sans SemiBold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s-ES" sz="1000" dirty="0" smtClean="0"/>
                        <a:t>&lt;35 </a:t>
                      </a:r>
                      <a:r>
                        <a:rPr lang="es-ES" sz="1000" dirty="0" err="1" smtClean="0"/>
                        <a:t>years</a:t>
                      </a:r>
                      <a:r>
                        <a:rPr lang="es-ES" sz="1000" dirty="0" smtClean="0"/>
                        <a:t>: 1 </a:t>
                      </a:r>
                      <a:r>
                        <a:rPr lang="es-ES" sz="1000" dirty="0" err="1" smtClean="0"/>
                        <a:t>or</a:t>
                      </a:r>
                      <a:r>
                        <a:rPr lang="es-ES" sz="1000" dirty="0" smtClean="0"/>
                        <a:t> 2 doses </a:t>
                      </a:r>
                      <a:r>
                        <a:rPr lang="es-ES" sz="1000" dirty="0" err="1" smtClean="0"/>
                        <a:t>depending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if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vaccination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is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incomplete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or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unknown</a:t>
                      </a:r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609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dirty="0" err="1" smtClean="0"/>
                        <a:t>Varicella</a:t>
                      </a:r>
                      <a:endParaRPr lang="es-ES" sz="1000" b="0" i="0" dirty="0">
                        <a:latin typeface="Gill Sans SemiBold"/>
                        <a:cs typeface="Gill Sans SemiBold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r>
                        <a:rPr lang="es-ES" sz="1000" dirty="0" err="1" smtClean="0"/>
                        <a:t>Persons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with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baseline="0" dirty="0" err="1" smtClean="0"/>
                        <a:t>risk</a:t>
                      </a:r>
                      <a:r>
                        <a:rPr lang="es-ES" sz="1000" baseline="0" dirty="0" smtClean="0"/>
                        <a:t> factor and </a:t>
                      </a:r>
                      <a:r>
                        <a:rPr lang="es-ES" sz="1000" baseline="0" dirty="0" err="1" smtClean="0"/>
                        <a:t>seronegative</a:t>
                      </a:r>
                      <a:r>
                        <a:rPr lang="es-ES" sz="1000" baseline="0" dirty="0" smtClean="0"/>
                        <a:t>. 2 doses</a:t>
                      </a:r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000" dirty="0" smtClean="0"/>
                        <a:t>Hepatitis B</a:t>
                      </a:r>
                      <a:endParaRPr lang="es-ES" sz="1000" b="0" i="0" dirty="0">
                        <a:latin typeface="Gill Sans SemiBold"/>
                        <a:cs typeface="Gill Sans SemiBold"/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r>
                        <a:rPr lang="es-ES" sz="1000" dirty="0" smtClean="0"/>
                        <a:t>3 doses (0-1-6 </a:t>
                      </a:r>
                      <a:r>
                        <a:rPr lang="es-ES" sz="1000" dirty="0" err="1" smtClean="0"/>
                        <a:t>months</a:t>
                      </a:r>
                      <a:r>
                        <a:rPr lang="es-ES" sz="1000" dirty="0" smtClean="0"/>
                        <a:t>)</a:t>
                      </a:r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Polio*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3 doses (IPV, 0-1-12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months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)</a:t>
                      </a:r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0">
                <a:tc gridSpan="7"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es-ES" sz="1000" dirty="0" err="1" smtClean="0"/>
                        <a:t>Refugees</a:t>
                      </a:r>
                      <a:r>
                        <a:rPr lang="es-ES" sz="1000" dirty="0" smtClean="0"/>
                        <a:t>, </a:t>
                      </a:r>
                      <a:r>
                        <a:rPr lang="es-ES" sz="1000" dirty="0" err="1" smtClean="0"/>
                        <a:t>asylum-seekers</a:t>
                      </a:r>
                      <a:r>
                        <a:rPr lang="es-ES" sz="1000" dirty="0" smtClean="0"/>
                        <a:t> and </a:t>
                      </a:r>
                      <a:r>
                        <a:rPr lang="es-ES" sz="1000" dirty="0" err="1" smtClean="0"/>
                        <a:t>migrants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should</a:t>
                      </a:r>
                      <a:r>
                        <a:rPr lang="es-ES" sz="1000" dirty="0" smtClean="0"/>
                        <a:t> be </a:t>
                      </a:r>
                      <a:r>
                        <a:rPr lang="es-ES" sz="1000" dirty="0" err="1" smtClean="0"/>
                        <a:t>vaccinated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without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unnecessary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delay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according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to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the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immunization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schedule</a:t>
                      </a:r>
                      <a:r>
                        <a:rPr lang="es-ES" sz="1000" dirty="0" smtClean="0"/>
                        <a:t> of </a:t>
                      </a:r>
                      <a:r>
                        <a:rPr lang="es-ES" sz="1000" dirty="0" err="1" smtClean="0"/>
                        <a:t>the</a:t>
                      </a:r>
                      <a:r>
                        <a:rPr lang="es-ES" sz="1000" dirty="0" smtClean="0"/>
                        <a:t> country in </a:t>
                      </a:r>
                      <a:r>
                        <a:rPr lang="es-ES" sz="1000" dirty="0" err="1" smtClean="0"/>
                        <a:t>which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they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intend</a:t>
                      </a:r>
                      <a:r>
                        <a:rPr lang="es-ES" sz="1000" dirty="0" smtClean="0"/>
                        <a:t> </a:t>
                      </a:r>
                      <a:r>
                        <a:rPr lang="es-ES" sz="1000" dirty="0" err="1" smtClean="0"/>
                        <a:t>to</a:t>
                      </a:r>
                      <a:r>
                        <a:rPr lang="es-ES" sz="1000" dirty="0" smtClean="0"/>
                        <a:t>.</a:t>
                      </a:r>
                      <a:r>
                        <a:rPr lang="es-ES" sz="1000" baseline="0" dirty="0" smtClean="0"/>
                        <a:t> 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es-ES" sz="1000" baseline="0" dirty="0" smtClean="0"/>
                        <a:t>In </a:t>
                      </a:r>
                      <a:r>
                        <a:rPr lang="es-ES" sz="1000" baseline="0" dirty="0" err="1" smtClean="0"/>
                        <a:t>adults</a:t>
                      </a:r>
                      <a:r>
                        <a:rPr lang="es-ES" sz="1000" baseline="0" dirty="0" smtClean="0"/>
                        <a:t> </a:t>
                      </a:r>
                      <a:r>
                        <a:rPr lang="es-ES" sz="1000" dirty="0" smtClean="0"/>
                        <a:t>&lt;35 </a:t>
                      </a:r>
                      <a:r>
                        <a:rPr lang="es-ES" sz="1000" dirty="0" err="1" smtClean="0"/>
                        <a:t>years</a:t>
                      </a:r>
                      <a:r>
                        <a:rPr lang="es-ES" sz="1000" dirty="0" smtClean="0"/>
                        <a:t>, </a:t>
                      </a:r>
                      <a:r>
                        <a:rPr lang="es-ES" sz="1000" dirty="0" err="1" smtClean="0"/>
                        <a:t>measles</a:t>
                      </a:r>
                      <a:r>
                        <a:rPr lang="es-ES" sz="1000" dirty="0" smtClean="0"/>
                        <a:t>, </a:t>
                      </a:r>
                      <a:r>
                        <a:rPr lang="es-ES" sz="1000" dirty="0" err="1" smtClean="0"/>
                        <a:t>mumps</a:t>
                      </a:r>
                      <a:r>
                        <a:rPr lang="es-ES" sz="1000" dirty="0" smtClean="0"/>
                        <a:t> and </a:t>
                      </a:r>
                      <a:r>
                        <a:rPr lang="es-ES" sz="1000" dirty="0" err="1" smtClean="0"/>
                        <a:t>rubella</a:t>
                      </a:r>
                      <a:r>
                        <a:rPr lang="es-ES" sz="1000" dirty="0" smtClean="0"/>
                        <a:t> (MMR) </a:t>
                      </a:r>
                      <a:r>
                        <a:rPr lang="es-ES" sz="1000" dirty="0" err="1" smtClean="0"/>
                        <a:t>should</a:t>
                      </a:r>
                      <a:r>
                        <a:rPr lang="es-ES" sz="1000" dirty="0" smtClean="0"/>
                        <a:t> be </a:t>
                      </a:r>
                      <a:r>
                        <a:rPr lang="es-ES" sz="1000" dirty="0" err="1" smtClean="0"/>
                        <a:t>priorities</a:t>
                      </a:r>
                      <a:r>
                        <a:rPr lang="es-ES" sz="1000" dirty="0" smtClean="0"/>
                        <a:t>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*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Assess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the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vaccination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status of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refugees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and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migrants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from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polio-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affected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countries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* at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the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time of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entry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into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the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EU/EEA</a:t>
                      </a:r>
                      <a:r>
                        <a:rPr lang="es-ES" sz="1000" baseline="0" dirty="0" smtClean="0">
                          <a:latin typeface="Gill Sans"/>
                          <a:cs typeface="Gill Sans"/>
                        </a:rPr>
                        <a:t> (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Cameroon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,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Equatorial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Guinea,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Pakistan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,</a:t>
                      </a:r>
                      <a:r>
                        <a:rPr lang="es-ES" sz="1000" baseline="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Syrian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Arabic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Republic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,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Afghanistan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,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Ethiopia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, Iraq, Israel, Somalia and Nigeria).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People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not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vaccinated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against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polio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or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other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diseases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should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be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offered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age-appropriate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vaccinations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and in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accordance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with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the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host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country’s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vaccination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 </a:t>
                      </a:r>
                      <a:r>
                        <a:rPr lang="es-ES" sz="1000" dirty="0" err="1" smtClean="0">
                          <a:latin typeface="Gill Sans"/>
                          <a:cs typeface="Gill Sans"/>
                        </a:rPr>
                        <a:t>schedule</a:t>
                      </a:r>
                      <a:r>
                        <a:rPr lang="es-ES" sz="1000" dirty="0" smtClean="0">
                          <a:latin typeface="Gill Sans"/>
                          <a:cs typeface="Gill Sans"/>
                        </a:rPr>
                        <a:t>. </a:t>
                      </a:r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marB="9360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sz="1000" dirty="0">
                        <a:latin typeface="Gill Sans"/>
                        <a:cs typeface="Gill San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139303" y="6367953"/>
            <a:ext cx="5258577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000">
                <a:latin typeface="Gill Sans Light"/>
                <a:cs typeface="Gill Sans Light"/>
              </a:defRPr>
            </a:lvl1pPr>
          </a:lstStyle>
          <a:p>
            <a:pPr>
              <a:spcBef>
                <a:spcPts val="1200"/>
              </a:spcBef>
            </a:pPr>
            <a:r>
              <a:rPr lang="es-ES" dirty="0" smtClean="0"/>
              <a:t>WHO-UNHCR-UNICEF </a:t>
            </a:r>
            <a:r>
              <a:rPr lang="es-ES" dirty="0" err="1" smtClean="0"/>
              <a:t>joint</a:t>
            </a:r>
            <a:r>
              <a:rPr lang="es-ES" dirty="0" smtClean="0"/>
              <a:t> </a:t>
            </a:r>
            <a:r>
              <a:rPr lang="es-ES" dirty="0" err="1" smtClean="0"/>
              <a:t>technical</a:t>
            </a:r>
            <a:r>
              <a:rPr lang="es-ES" dirty="0" smtClean="0"/>
              <a:t> </a:t>
            </a:r>
            <a:r>
              <a:rPr lang="es-ES" dirty="0" err="1" smtClean="0"/>
              <a:t>guidance</a:t>
            </a:r>
            <a:r>
              <a:rPr lang="es-ES" dirty="0" smtClean="0"/>
              <a:t>: general </a:t>
            </a:r>
            <a:r>
              <a:rPr lang="es-ES" dirty="0" err="1" smtClean="0"/>
              <a:t>principles</a:t>
            </a:r>
            <a:r>
              <a:rPr lang="es-ES" dirty="0" smtClean="0"/>
              <a:t> of </a:t>
            </a:r>
            <a:r>
              <a:rPr lang="es-ES" dirty="0" err="1" smtClean="0"/>
              <a:t>vaccination</a:t>
            </a:r>
            <a:r>
              <a:rPr lang="es-ES" dirty="0" smtClean="0"/>
              <a:t> of </a:t>
            </a:r>
            <a:r>
              <a:rPr lang="es-ES" dirty="0" err="1" smtClean="0"/>
              <a:t>refugees</a:t>
            </a:r>
            <a:r>
              <a:rPr lang="es-ES" dirty="0" smtClean="0"/>
              <a:t>, </a:t>
            </a:r>
            <a:r>
              <a:rPr lang="es-ES" dirty="0" err="1" smtClean="0"/>
              <a:t>asylum-seekers</a:t>
            </a:r>
            <a:r>
              <a:rPr lang="es-ES" dirty="0" smtClean="0"/>
              <a:t> and </a:t>
            </a:r>
            <a:r>
              <a:rPr lang="es-ES" dirty="0" err="1" smtClean="0"/>
              <a:t>migrants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WHO </a:t>
            </a:r>
            <a:r>
              <a:rPr lang="es-ES" dirty="0" err="1" smtClean="0"/>
              <a:t>European</a:t>
            </a:r>
            <a:r>
              <a:rPr lang="es-ES" dirty="0" smtClean="0"/>
              <a:t> </a:t>
            </a:r>
            <a:r>
              <a:rPr lang="es-ES" dirty="0" err="1" smtClean="0"/>
              <a:t>Region</a:t>
            </a:r>
            <a:r>
              <a:rPr lang="es-ES" dirty="0" smtClean="0"/>
              <a:t>. 23 nov. 2015. Web page: </a:t>
            </a:r>
            <a:r>
              <a:rPr lang="es-ES" dirty="0" err="1" smtClean="0"/>
              <a:t>euro.who.int</a:t>
            </a:r>
            <a:r>
              <a:rPr lang="es-ES" dirty="0" smtClean="0"/>
              <a:t>/</a:t>
            </a:r>
          </a:p>
          <a:p>
            <a:pPr>
              <a:spcBef>
                <a:spcPts val="600"/>
              </a:spcBef>
            </a:pPr>
            <a:r>
              <a:rPr lang="es-ES" dirty="0" smtClean="0"/>
              <a:t>CDC </a:t>
            </a:r>
            <a:r>
              <a:rPr lang="es-ES" dirty="0" err="1" smtClean="0"/>
              <a:t>Adult</a:t>
            </a:r>
            <a:r>
              <a:rPr lang="es-ES" dirty="0" smtClean="0"/>
              <a:t> </a:t>
            </a:r>
            <a:r>
              <a:rPr lang="es-ES" dirty="0" err="1" smtClean="0"/>
              <a:t>Immunization</a:t>
            </a:r>
            <a:r>
              <a:rPr lang="es-ES" dirty="0" smtClean="0"/>
              <a:t> Schedule – </a:t>
            </a:r>
            <a:r>
              <a:rPr lang="es-ES" dirty="0" err="1" smtClean="0"/>
              <a:t>United</a:t>
            </a:r>
            <a:r>
              <a:rPr lang="es-ES" dirty="0" smtClean="0"/>
              <a:t> </a:t>
            </a:r>
            <a:r>
              <a:rPr lang="es-ES" dirty="0" err="1" smtClean="0"/>
              <a:t>States</a:t>
            </a:r>
            <a:r>
              <a:rPr lang="es-ES" dirty="0" smtClean="0"/>
              <a:t> – 2016. Web page: </a:t>
            </a:r>
            <a:r>
              <a:rPr lang="es-ES" dirty="0" err="1" smtClean="0"/>
              <a:t>cdc.gov</a:t>
            </a:r>
            <a:r>
              <a:rPr lang="es-ES" dirty="0" smtClean="0"/>
              <a:t>/</a:t>
            </a:r>
            <a:r>
              <a:rPr lang="es-ES" dirty="0" err="1" smtClean="0"/>
              <a:t>vaccines</a:t>
            </a:r>
            <a:r>
              <a:rPr lang="es-ES" dirty="0" smtClean="0"/>
              <a:t>/</a:t>
            </a:r>
            <a:r>
              <a:rPr lang="es-ES" dirty="0" err="1" smtClean="0"/>
              <a:t>schedules</a:t>
            </a:r>
            <a:r>
              <a:rPr lang="es-ES" dirty="0" smtClean="0"/>
              <a:t>/</a:t>
            </a:r>
            <a:r>
              <a:rPr lang="es-ES" dirty="0" err="1" smtClean="0"/>
              <a:t>hcp</a:t>
            </a:r>
            <a:r>
              <a:rPr lang="es-ES" dirty="0" smtClean="0"/>
              <a:t>/</a:t>
            </a:r>
            <a:r>
              <a:rPr lang="es-ES" dirty="0" err="1" smtClean="0"/>
              <a:t>adult.html</a:t>
            </a:r>
            <a:endParaRPr lang="es-ES" dirty="0"/>
          </a:p>
        </p:txBody>
      </p:sp>
      <p:pic>
        <p:nvPicPr>
          <p:cNvPr id="8" name="Imagen 7" descr="books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0" y="6442665"/>
            <a:ext cx="359997" cy="35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13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32000" y="481348"/>
            <a:ext cx="5841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/>
              <a:t>7</a:t>
            </a:r>
            <a:r>
              <a:rPr lang="es-ES" sz="1400" b="1" dirty="0" smtClean="0"/>
              <a:t>. </a:t>
            </a:r>
            <a:r>
              <a:rPr lang="es-ES" sz="1400" b="1" dirty="0" err="1" smtClean="0"/>
              <a:t>About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Health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Promotion</a:t>
            </a:r>
            <a:endParaRPr lang="es-ES" sz="14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09730" y="866096"/>
            <a:ext cx="5341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171450" indent="-171450">
              <a:buFont typeface="Arial"/>
              <a:buChar char="•"/>
              <a:defRPr sz="1100">
                <a:latin typeface="Gill Sans"/>
                <a:cs typeface="Gill Sans"/>
              </a:defRPr>
            </a:lvl1pPr>
          </a:lstStyle>
          <a:p>
            <a:r>
              <a:rPr lang="es-ES" dirty="0" err="1"/>
              <a:t>Health</a:t>
            </a:r>
            <a:r>
              <a:rPr lang="es-ES" dirty="0"/>
              <a:t> </a:t>
            </a:r>
            <a:r>
              <a:rPr lang="es-ES" dirty="0" err="1"/>
              <a:t>promotion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process</a:t>
            </a:r>
            <a:r>
              <a:rPr lang="es-ES" dirty="0"/>
              <a:t> of </a:t>
            </a:r>
            <a:r>
              <a:rPr lang="es-ES" dirty="0" err="1"/>
              <a:t>enabling</a:t>
            </a:r>
            <a:r>
              <a:rPr lang="es-ES" dirty="0"/>
              <a:t> </a:t>
            </a:r>
            <a:r>
              <a:rPr lang="es-ES" dirty="0" err="1"/>
              <a:t>people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increase</a:t>
            </a:r>
            <a:r>
              <a:rPr lang="es-ES" dirty="0"/>
              <a:t> control </a:t>
            </a:r>
            <a:r>
              <a:rPr lang="es-ES" dirty="0" err="1"/>
              <a:t>over</a:t>
            </a:r>
            <a:r>
              <a:rPr lang="es-ES" dirty="0"/>
              <a:t>, and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improve</a:t>
            </a:r>
            <a:r>
              <a:rPr lang="es-ES" dirty="0"/>
              <a:t>,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.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moves</a:t>
            </a:r>
            <a:r>
              <a:rPr lang="es-ES" dirty="0"/>
              <a:t> </a:t>
            </a:r>
            <a:r>
              <a:rPr lang="es-ES" dirty="0" err="1"/>
              <a:t>beyond</a:t>
            </a:r>
            <a:r>
              <a:rPr lang="es-ES" dirty="0"/>
              <a:t> a </a:t>
            </a:r>
            <a:r>
              <a:rPr lang="es-ES" dirty="0" err="1"/>
              <a:t>focus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individual </a:t>
            </a:r>
            <a:r>
              <a:rPr lang="es-ES" dirty="0" err="1"/>
              <a:t>behaviour</a:t>
            </a:r>
            <a:r>
              <a:rPr lang="es-ES" dirty="0"/>
              <a:t> </a:t>
            </a:r>
            <a:r>
              <a:rPr lang="es-ES" dirty="0" err="1"/>
              <a:t>towards</a:t>
            </a:r>
            <a:r>
              <a:rPr lang="es-ES" dirty="0"/>
              <a:t> a </a:t>
            </a:r>
            <a:r>
              <a:rPr lang="es-ES" dirty="0" err="1"/>
              <a:t>wide</a:t>
            </a:r>
            <a:r>
              <a:rPr lang="es-ES" dirty="0"/>
              <a:t> </a:t>
            </a:r>
            <a:r>
              <a:rPr lang="es-ES" dirty="0" err="1"/>
              <a:t>range</a:t>
            </a:r>
            <a:r>
              <a:rPr lang="es-ES" dirty="0"/>
              <a:t> of social and </a:t>
            </a:r>
            <a:r>
              <a:rPr lang="es-ES" dirty="0" err="1"/>
              <a:t>environmental</a:t>
            </a:r>
            <a:r>
              <a:rPr lang="es-ES" dirty="0"/>
              <a:t> </a:t>
            </a:r>
            <a:r>
              <a:rPr lang="es-ES" dirty="0" err="1"/>
              <a:t>interventions</a:t>
            </a:r>
            <a:r>
              <a:rPr lang="es-ES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s-ES" dirty="0" err="1"/>
              <a:t>The</a:t>
            </a:r>
            <a:r>
              <a:rPr lang="es-ES" dirty="0"/>
              <a:t> 8th Global </a:t>
            </a:r>
            <a:r>
              <a:rPr lang="es-ES" dirty="0" err="1"/>
              <a:t>Conference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 </a:t>
            </a:r>
            <a:r>
              <a:rPr lang="es-ES" dirty="0" err="1"/>
              <a:t>Promotion</a:t>
            </a:r>
            <a:r>
              <a:rPr lang="es-ES" dirty="0"/>
              <a:t> </a:t>
            </a:r>
            <a:r>
              <a:rPr lang="es-ES" dirty="0" err="1"/>
              <a:t>was</a:t>
            </a:r>
            <a:r>
              <a:rPr lang="es-ES" dirty="0"/>
              <a:t> </a:t>
            </a:r>
            <a:r>
              <a:rPr lang="es-ES" dirty="0" err="1"/>
              <a:t>held</a:t>
            </a:r>
            <a:r>
              <a:rPr lang="es-ES" dirty="0"/>
              <a:t> in Helsinki, </a:t>
            </a:r>
            <a:r>
              <a:rPr lang="es-ES" dirty="0" err="1"/>
              <a:t>Finland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10-14 June 2013.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39303" y="6943440"/>
            <a:ext cx="5258577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000">
                <a:latin typeface="Gill Sans Light"/>
                <a:cs typeface="Gill Sans Light"/>
              </a:defRPr>
            </a:lvl1pPr>
          </a:lstStyle>
          <a:p>
            <a:pPr>
              <a:spcBef>
                <a:spcPts val="1200"/>
              </a:spcBef>
            </a:pPr>
            <a:r>
              <a:rPr lang="es-ES" dirty="0" err="1"/>
              <a:t>The</a:t>
            </a:r>
            <a:r>
              <a:rPr lang="es-ES" dirty="0"/>
              <a:t> 8th Global </a:t>
            </a:r>
            <a:r>
              <a:rPr lang="es-ES" dirty="0" err="1"/>
              <a:t>Conference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 </a:t>
            </a:r>
            <a:r>
              <a:rPr lang="es-ES" dirty="0" err="1"/>
              <a:t>Promotion</a:t>
            </a:r>
            <a:r>
              <a:rPr lang="es-ES" dirty="0"/>
              <a:t>, Helsinki, </a:t>
            </a:r>
            <a:r>
              <a:rPr lang="es-ES" dirty="0" err="1"/>
              <a:t>Finland</a:t>
            </a:r>
            <a:r>
              <a:rPr lang="es-ES" dirty="0"/>
              <a:t>, 10-14 June 2013. </a:t>
            </a:r>
            <a:r>
              <a:rPr lang="es-ES" dirty="0" err="1"/>
              <a:t>The</a:t>
            </a:r>
            <a:r>
              <a:rPr lang="es-ES" dirty="0"/>
              <a:t> Helsinki </a:t>
            </a:r>
            <a:r>
              <a:rPr lang="es-ES" dirty="0" err="1"/>
              <a:t>statement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 in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 smtClean="0"/>
              <a:t>Policies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8" name="Imagen 7" descr="books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0" y="7018152"/>
            <a:ext cx="359997" cy="359997"/>
          </a:xfrm>
          <a:prstGeom prst="rect">
            <a:avLst/>
          </a:prstGeom>
        </p:spPr>
      </p:pic>
      <p:sp>
        <p:nvSpPr>
          <p:cNvPr id="9" name="Llamada con línea 1 (barra de énfasis) 8"/>
          <p:cNvSpPr/>
          <p:nvPr/>
        </p:nvSpPr>
        <p:spPr>
          <a:xfrm>
            <a:off x="1805651" y="2083608"/>
            <a:ext cx="4245732" cy="4663436"/>
          </a:xfrm>
          <a:prstGeom prst="accentCallout1">
            <a:avLst>
              <a:gd name="adj1" fmla="val 48799"/>
              <a:gd name="adj2" fmla="val -3877"/>
              <a:gd name="adj3" fmla="val -1932"/>
              <a:gd name="adj4" fmla="val -23416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We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call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on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 smtClean="0">
                <a:solidFill>
                  <a:srgbClr val="000000"/>
                </a:solidFill>
                <a:latin typeface="Gill Sans SemiBold"/>
                <a:cs typeface="Gill Sans SemiBold"/>
              </a:rPr>
              <a:t>governments</a:t>
            </a:r>
            <a:r>
              <a:rPr lang="es-ES" sz="1050" dirty="0" smtClean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 smtClean="0">
                <a:solidFill>
                  <a:srgbClr val="000000"/>
                </a:solidFill>
                <a:latin typeface="Gill Sans"/>
                <a:cs typeface="Gill Sans"/>
              </a:rPr>
              <a:t>to</a:t>
            </a:r>
            <a:r>
              <a:rPr lang="es-ES" sz="1050" dirty="0" smtClean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fulfil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their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obligations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to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their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peoples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’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health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well-being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by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taking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following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actions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: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s-ES" sz="1050" dirty="0" err="1" smtClean="0">
                <a:solidFill>
                  <a:srgbClr val="000000"/>
                </a:solidFill>
                <a:latin typeface="Gill Sans SemiBold"/>
                <a:cs typeface="Gill Sans SemiBold"/>
              </a:rPr>
              <a:t>Commit</a:t>
            </a:r>
            <a:r>
              <a:rPr lang="es-ES" sz="1050" dirty="0" smtClean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to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health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health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equity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as a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political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priority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by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adopting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principles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of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Health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in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All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Policies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taking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action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on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social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determinants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of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health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Ensure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effective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structures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,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processes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resources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that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enable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implementation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of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Health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in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All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Policies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approach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across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governments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at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all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levels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between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governments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Strengthen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the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capacity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of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Ministries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of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Health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to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engage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other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sectors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of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government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through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leadership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partnership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advocacy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mediation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to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achieve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improved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health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outcomes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Build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institutional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capacity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skills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that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enable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implementation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of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Health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in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All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Policies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provide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evidence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on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determinants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of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health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inequity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on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effective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responses.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Adopt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transparent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audit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accountability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mechanisms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for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health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equity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impacts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that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build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trust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across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government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between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governments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their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people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Establish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conflict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of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interest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measures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that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include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effective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safeguards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to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protect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policies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from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distortion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by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commercial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vested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interests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influence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  <a:p>
            <a:pPr marL="171450" indent="-171450">
              <a:spcBef>
                <a:spcPts val="600"/>
              </a:spcBef>
              <a:buFont typeface="Arial"/>
              <a:buChar char="•"/>
            </a:pP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Include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communities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, social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movements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and civil </a:t>
            </a:r>
            <a:r>
              <a:rPr lang="es-ES" sz="1050" dirty="0" err="1">
                <a:solidFill>
                  <a:srgbClr val="000000"/>
                </a:solidFill>
                <a:latin typeface="Gill Sans SemiBold"/>
                <a:cs typeface="Gill Sans SemiBold"/>
              </a:rPr>
              <a:t>society</a:t>
            </a:r>
            <a:r>
              <a:rPr lang="es-ES" sz="1050" dirty="0">
                <a:solidFill>
                  <a:srgbClr val="000000"/>
                </a:solidFill>
                <a:latin typeface="Gill Sans SemiBold"/>
                <a:cs typeface="Gill Sans SemiBold"/>
              </a:rPr>
              <a:t> 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in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development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implementation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and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monitoring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of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Health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in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All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Policies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,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building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health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literacy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in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the</a:t>
            </a:r>
            <a:r>
              <a:rPr lang="es-ES" sz="105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050" dirty="0" err="1">
                <a:solidFill>
                  <a:srgbClr val="000000"/>
                </a:solidFill>
                <a:latin typeface="Gill Sans"/>
                <a:cs typeface="Gill Sans"/>
              </a:rPr>
              <a:t>population</a:t>
            </a:r>
            <a:r>
              <a:rPr lang="es-ES" sz="1050" dirty="0" smtClean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s-ES" sz="1100" i="1" dirty="0" err="1">
                <a:solidFill>
                  <a:srgbClr val="000000"/>
                </a:solidFill>
                <a:latin typeface="Gill Sans"/>
                <a:cs typeface="Gill Sans"/>
              </a:rPr>
              <a:t>The</a:t>
            </a:r>
            <a:r>
              <a:rPr lang="es-ES" sz="1100" i="1" dirty="0">
                <a:solidFill>
                  <a:srgbClr val="000000"/>
                </a:solidFill>
                <a:latin typeface="Gill Sans"/>
                <a:cs typeface="Gill Sans"/>
              </a:rPr>
              <a:t> Helsinki </a:t>
            </a:r>
            <a:r>
              <a:rPr lang="es-ES" sz="1100" i="1" dirty="0" err="1">
                <a:solidFill>
                  <a:srgbClr val="000000"/>
                </a:solidFill>
                <a:latin typeface="Gill Sans"/>
                <a:cs typeface="Gill Sans"/>
              </a:rPr>
              <a:t>statement</a:t>
            </a:r>
            <a:r>
              <a:rPr lang="es-ES" sz="1100" i="1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100" i="1" dirty="0" err="1">
                <a:solidFill>
                  <a:srgbClr val="000000"/>
                </a:solidFill>
                <a:latin typeface="Gill Sans"/>
                <a:cs typeface="Gill Sans"/>
              </a:rPr>
              <a:t>on</a:t>
            </a:r>
            <a:r>
              <a:rPr lang="es-ES" sz="1100" i="1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100" i="1" dirty="0" err="1">
                <a:solidFill>
                  <a:srgbClr val="000000"/>
                </a:solidFill>
                <a:latin typeface="Gill Sans"/>
                <a:cs typeface="Gill Sans"/>
              </a:rPr>
              <a:t>Health</a:t>
            </a:r>
            <a:r>
              <a:rPr lang="es-ES" sz="1100" i="1" dirty="0">
                <a:solidFill>
                  <a:srgbClr val="000000"/>
                </a:solidFill>
                <a:latin typeface="Gill Sans"/>
                <a:cs typeface="Gill Sans"/>
              </a:rPr>
              <a:t> in </a:t>
            </a:r>
            <a:r>
              <a:rPr lang="es-ES" sz="1100" i="1" dirty="0" err="1">
                <a:solidFill>
                  <a:srgbClr val="000000"/>
                </a:solidFill>
                <a:latin typeface="Gill Sans"/>
                <a:cs typeface="Gill Sans"/>
              </a:rPr>
              <a:t>All</a:t>
            </a:r>
            <a:r>
              <a:rPr lang="es-ES" sz="1100" i="1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  <a:r>
              <a:rPr lang="es-ES" sz="1100" i="1" dirty="0" err="1" smtClean="0">
                <a:solidFill>
                  <a:srgbClr val="000000"/>
                </a:solidFill>
                <a:latin typeface="Gill Sans"/>
                <a:cs typeface="Gill Sans"/>
              </a:rPr>
              <a:t>Policies</a:t>
            </a:r>
            <a:endParaRPr lang="es-ES" sz="105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8694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</TotalTime>
  <Words>1685</Words>
  <Application>Microsoft Office PowerPoint</Application>
  <PresentationFormat>A4 (210 x 297 mm)</PresentationFormat>
  <Paragraphs>178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Gill Sans</vt:lpstr>
      <vt:lpstr>Gill Sans Light</vt:lpstr>
      <vt:lpstr>Gill Sans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colefruto</dc:creator>
  <cp:lastModifiedBy>Olga Leralta Piñan</cp:lastModifiedBy>
  <cp:revision>63</cp:revision>
  <dcterms:created xsi:type="dcterms:W3CDTF">2016-05-07T06:20:01Z</dcterms:created>
  <dcterms:modified xsi:type="dcterms:W3CDTF">2017-05-25T08:07:30Z</dcterms:modified>
</cp:coreProperties>
</file>