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3" d="100"/>
          <a:sy n="53" d="100"/>
        </p:scale>
        <p:origin x="4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C13004D2-FD56-403E-91FF-00A694367E03}" type="datetimeFigureOut">
              <a:rPr lang="es-ES" smtClean="0"/>
              <a:t>25/05/2017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54DC57-88B8-412D-A032-053A9AD62093}" type="slidenum">
              <a:rPr lang="es-ES" smtClean="0"/>
              <a:t>‹Nº›</a:t>
            </a:fld>
            <a:endParaRPr lang="es-ES"/>
          </a:p>
        </p:txBody>
      </p:sp>
    </p:spTree>
    <p:extLst>
      <p:ext uri="{BB962C8B-B14F-4D97-AF65-F5344CB8AC3E}">
        <p14:creationId xmlns:p14="http://schemas.microsoft.com/office/powerpoint/2010/main" val="35854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C13004D2-FD56-403E-91FF-00A694367E03}" type="datetimeFigureOut">
              <a:rPr lang="es-ES" smtClean="0"/>
              <a:t>25/05/2017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54DC57-88B8-412D-A032-053A9AD62093}" type="slidenum">
              <a:rPr lang="es-ES" smtClean="0"/>
              <a:t>‹Nº›</a:t>
            </a:fld>
            <a:endParaRPr lang="es-ES"/>
          </a:p>
        </p:txBody>
      </p:sp>
    </p:spTree>
    <p:extLst>
      <p:ext uri="{BB962C8B-B14F-4D97-AF65-F5344CB8AC3E}">
        <p14:creationId xmlns:p14="http://schemas.microsoft.com/office/powerpoint/2010/main" val="3864952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C13004D2-FD56-403E-91FF-00A694367E03}" type="datetimeFigureOut">
              <a:rPr lang="es-ES" smtClean="0"/>
              <a:t>25/05/2017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54DC57-88B8-412D-A032-053A9AD62093}" type="slidenum">
              <a:rPr lang="es-ES" smtClean="0"/>
              <a:t>‹Nº›</a:t>
            </a:fld>
            <a:endParaRPr lang="es-ES"/>
          </a:p>
        </p:txBody>
      </p:sp>
    </p:spTree>
    <p:extLst>
      <p:ext uri="{BB962C8B-B14F-4D97-AF65-F5344CB8AC3E}">
        <p14:creationId xmlns:p14="http://schemas.microsoft.com/office/powerpoint/2010/main" val="439917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C13004D2-FD56-403E-91FF-00A694367E03}" type="datetimeFigureOut">
              <a:rPr lang="es-ES" smtClean="0"/>
              <a:t>25/05/2017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54DC57-88B8-412D-A032-053A9AD62093}" type="slidenum">
              <a:rPr lang="es-ES" smtClean="0"/>
              <a:t>‹Nº›</a:t>
            </a:fld>
            <a:endParaRPr lang="es-ES"/>
          </a:p>
        </p:txBody>
      </p:sp>
    </p:spTree>
    <p:extLst>
      <p:ext uri="{BB962C8B-B14F-4D97-AF65-F5344CB8AC3E}">
        <p14:creationId xmlns:p14="http://schemas.microsoft.com/office/powerpoint/2010/main" val="3486393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C13004D2-FD56-403E-91FF-00A694367E03}" type="datetimeFigureOut">
              <a:rPr lang="es-ES" smtClean="0"/>
              <a:t>25/05/2017</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54DC57-88B8-412D-A032-053A9AD62093}" type="slidenum">
              <a:rPr lang="es-ES" smtClean="0"/>
              <a:t>‹Nº›</a:t>
            </a:fld>
            <a:endParaRPr lang="es-ES"/>
          </a:p>
        </p:txBody>
      </p:sp>
    </p:spTree>
    <p:extLst>
      <p:ext uri="{BB962C8B-B14F-4D97-AF65-F5344CB8AC3E}">
        <p14:creationId xmlns:p14="http://schemas.microsoft.com/office/powerpoint/2010/main" val="676660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C13004D2-FD56-403E-91FF-00A694367E03}" type="datetimeFigureOut">
              <a:rPr lang="es-ES" smtClean="0"/>
              <a:t>25/05/2017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154DC57-88B8-412D-A032-053A9AD62093}" type="slidenum">
              <a:rPr lang="es-ES" smtClean="0"/>
              <a:t>‹Nº›</a:t>
            </a:fld>
            <a:endParaRPr lang="es-ES"/>
          </a:p>
        </p:txBody>
      </p:sp>
    </p:spTree>
    <p:extLst>
      <p:ext uri="{BB962C8B-B14F-4D97-AF65-F5344CB8AC3E}">
        <p14:creationId xmlns:p14="http://schemas.microsoft.com/office/powerpoint/2010/main" val="467267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C13004D2-FD56-403E-91FF-00A694367E03}" type="datetimeFigureOut">
              <a:rPr lang="es-ES" smtClean="0"/>
              <a:t>25/05/2017</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154DC57-88B8-412D-A032-053A9AD62093}" type="slidenum">
              <a:rPr lang="es-ES" smtClean="0"/>
              <a:t>‹Nº›</a:t>
            </a:fld>
            <a:endParaRPr lang="es-ES"/>
          </a:p>
        </p:txBody>
      </p:sp>
    </p:spTree>
    <p:extLst>
      <p:ext uri="{BB962C8B-B14F-4D97-AF65-F5344CB8AC3E}">
        <p14:creationId xmlns:p14="http://schemas.microsoft.com/office/powerpoint/2010/main" val="2747726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C13004D2-FD56-403E-91FF-00A694367E03}" type="datetimeFigureOut">
              <a:rPr lang="es-ES" smtClean="0"/>
              <a:t>25/05/2017</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154DC57-88B8-412D-A032-053A9AD62093}" type="slidenum">
              <a:rPr lang="es-ES" smtClean="0"/>
              <a:t>‹Nº›</a:t>
            </a:fld>
            <a:endParaRPr lang="es-ES"/>
          </a:p>
        </p:txBody>
      </p:sp>
    </p:spTree>
    <p:extLst>
      <p:ext uri="{BB962C8B-B14F-4D97-AF65-F5344CB8AC3E}">
        <p14:creationId xmlns:p14="http://schemas.microsoft.com/office/powerpoint/2010/main" val="2624927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13004D2-FD56-403E-91FF-00A694367E03}" type="datetimeFigureOut">
              <a:rPr lang="es-ES" smtClean="0"/>
              <a:t>25/05/2017</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154DC57-88B8-412D-A032-053A9AD62093}" type="slidenum">
              <a:rPr lang="es-ES" smtClean="0"/>
              <a:t>‹Nº›</a:t>
            </a:fld>
            <a:endParaRPr lang="es-ES"/>
          </a:p>
        </p:txBody>
      </p:sp>
    </p:spTree>
    <p:extLst>
      <p:ext uri="{BB962C8B-B14F-4D97-AF65-F5344CB8AC3E}">
        <p14:creationId xmlns:p14="http://schemas.microsoft.com/office/powerpoint/2010/main" val="3779698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13004D2-FD56-403E-91FF-00A694367E03}" type="datetimeFigureOut">
              <a:rPr lang="es-ES" smtClean="0"/>
              <a:t>25/05/2017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154DC57-88B8-412D-A032-053A9AD62093}" type="slidenum">
              <a:rPr lang="es-ES" smtClean="0"/>
              <a:t>‹Nº›</a:t>
            </a:fld>
            <a:endParaRPr lang="es-ES"/>
          </a:p>
        </p:txBody>
      </p:sp>
    </p:spTree>
    <p:extLst>
      <p:ext uri="{BB962C8B-B14F-4D97-AF65-F5344CB8AC3E}">
        <p14:creationId xmlns:p14="http://schemas.microsoft.com/office/powerpoint/2010/main" val="856847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13004D2-FD56-403E-91FF-00A694367E03}" type="datetimeFigureOut">
              <a:rPr lang="es-ES" smtClean="0"/>
              <a:t>25/05/2017</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154DC57-88B8-412D-A032-053A9AD62093}" type="slidenum">
              <a:rPr lang="es-ES" smtClean="0"/>
              <a:t>‹Nº›</a:t>
            </a:fld>
            <a:endParaRPr lang="es-ES"/>
          </a:p>
        </p:txBody>
      </p:sp>
    </p:spTree>
    <p:extLst>
      <p:ext uri="{BB962C8B-B14F-4D97-AF65-F5344CB8AC3E}">
        <p14:creationId xmlns:p14="http://schemas.microsoft.com/office/powerpoint/2010/main" val="1931291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3004D2-FD56-403E-91FF-00A694367E03}" type="datetimeFigureOut">
              <a:rPr lang="es-ES" smtClean="0"/>
              <a:t>25/05/2017</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54DC57-88B8-412D-A032-053A9AD62093}" type="slidenum">
              <a:rPr lang="es-ES" smtClean="0"/>
              <a:t>‹Nº›</a:t>
            </a:fld>
            <a:endParaRPr lang="es-ES"/>
          </a:p>
        </p:txBody>
      </p:sp>
    </p:spTree>
    <p:extLst>
      <p:ext uri="{BB962C8B-B14F-4D97-AF65-F5344CB8AC3E}">
        <p14:creationId xmlns:p14="http://schemas.microsoft.com/office/powerpoint/2010/main" val="3994634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15473" y="808194"/>
            <a:ext cx="10515600" cy="4351338"/>
          </a:xfrm>
        </p:spPr>
        <p:txBody>
          <a:bodyPr>
            <a:normAutofit fontScale="85000" lnSpcReduction="20000"/>
          </a:bodyPr>
          <a:lstStyle/>
          <a:p>
            <a:pPr marL="0" indent="0">
              <a:buNone/>
            </a:pPr>
            <a:r>
              <a:rPr lang="en-US" b="1" dirty="0" smtClean="0"/>
              <a:t>COMPULSORY </a:t>
            </a:r>
            <a:r>
              <a:rPr lang="en-US" b="1" dirty="0"/>
              <a:t>ACTIVITY </a:t>
            </a:r>
            <a:r>
              <a:rPr lang="en-US" b="1" dirty="0" smtClean="0"/>
              <a:t>5: </a:t>
            </a:r>
            <a:r>
              <a:rPr lang="en-US" b="1" dirty="0"/>
              <a:t>Confronting difficult situations     </a:t>
            </a:r>
            <a:endParaRPr lang="es-ES" dirty="0"/>
          </a:p>
          <a:p>
            <a:pPr lvl="0"/>
            <a:r>
              <a:rPr lang="da-DK" b="1" dirty="0"/>
              <a:t>Description:</a:t>
            </a:r>
            <a:r>
              <a:rPr lang="da-DK" dirty="0"/>
              <a:t> Self reflection on addressing sensitive issues through an example from a case described and discussion in forum.</a:t>
            </a:r>
            <a:endParaRPr lang="es-ES" dirty="0"/>
          </a:p>
          <a:p>
            <a:pPr lvl="0"/>
            <a:r>
              <a:rPr lang="da-DK" b="1" dirty="0"/>
              <a:t>Time:</a:t>
            </a:r>
            <a:r>
              <a:rPr lang="da-DK" dirty="0"/>
              <a:t> 30 minutes</a:t>
            </a:r>
            <a:endParaRPr lang="es-ES" dirty="0"/>
          </a:p>
          <a:p>
            <a:pPr lvl="0"/>
            <a:r>
              <a:rPr lang="da-DK" b="1" dirty="0" smtClean="0"/>
              <a:t>Method</a:t>
            </a:r>
            <a:r>
              <a:rPr lang="da-DK" b="1" dirty="0"/>
              <a:t>:</a:t>
            </a:r>
            <a:r>
              <a:rPr lang="da-DK" dirty="0"/>
              <a:t> The activity </a:t>
            </a:r>
            <a:r>
              <a:rPr lang="en-US" dirty="0" smtClean="0"/>
              <a:t>consists </a:t>
            </a:r>
            <a:r>
              <a:rPr lang="en-US" dirty="0"/>
              <a:t>of three parts:</a:t>
            </a:r>
            <a:endParaRPr lang="es-ES" dirty="0"/>
          </a:p>
          <a:p>
            <a:pPr marL="0" indent="0">
              <a:buNone/>
            </a:pPr>
            <a:r>
              <a:rPr lang="en-US" dirty="0"/>
              <a:t>1. Read the </a:t>
            </a:r>
            <a:r>
              <a:rPr lang="en-US" dirty="0" smtClean="0"/>
              <a:t>cases studies and choose one for the activity.  </a:t>
            </a:r>
            <a:endParaRPr lang="es-ES" dirty="0"/>
          </a:p>
          <a:p>
            <a:pPr marL="0" indent="0">
              <a:buNone/>
            </a:pPr>
            <a:r>
              <a:rPr lang="en-US" dirty="0" smtClean="0"/>
              <a:t>2. </a:t>
            </a:r>
            <a:r>
              <a:rPr lang="en-US" dirty="0"/>
              <a:t>Reflect on how the healthcare team should approach the sensitive issues in this example to reach a different outcome. </a:t>
            </a:r>
            <a:endParaRPr lang="es-ES" dirty="0"/>
          </a:p>
          <a:p>
            <a:pPr marL="0" indent="0">
              <a:buNone/>
            </a:pPr>
            <a:r>
              <a:rPr lang="en-US" dirty="0" smtClean="0"/>
              <a:t>3</a:t>
            </a:r>
            <a:r>
              <a:rPr lang="en-US" dirty="0"/>
              <a:t>. Share your opinion in the forum and comment on the other participants' contributions</a:t>
            </a:r>
            <a:r>
              <a:rPr lang="en-US" dirty="0" smtClean="0"/>
              <a:t>. The following questions may help you:</a:t>
            </a:r>
            <a:r>
              <a:rPr lang="en-US" b="1" dirty="0" smtClean="0"/>
              <a:t> </a:t>
            </a:r>
            <a:endParaRPr lang="es-ES" dirty="0"/>
          </a:p>
          <a:p>
            <a:pPr lvl="2">
              <a:buClr>
                <a:srgbClr val="FF6600"/>
              </a:buClr>
              <a:buFont typeface="Courier New" panose="02070309020205020404" pitchFamily="49" charset="0"/>
              <a:buChar char="o"/>
            </a:pPr>
            <a:r>
              <a:rPr lang="es-ES" altLang="es-ES" dirty="0" err="1" smtClean="0">
                <a:latin typeface="Arial Narrow" panose="020B0606020202030204" pitchFamily="34" charset="0"/>
              </a:rPr>
              <a:t>Which</a:t>
            </a:r>
            <a:r>
              <a:rPr lang="es-ES" altLang="es-ES" dirty="0" smtClean="0">
                <a:latin typeface="Arial Narrow" panose="020B0606020202030204" pitchFamily="34" charset="0"/>
              </a:rPr>
              <a:t> </a:t>
            </a:r>
            <a:r>
              <a:rPr lang="es-ES" altLang="es-ES" dirty="0" err="1">
                <a:latin typeface="Arial Narrow" panose="020B0606020202030204" pitchFamily="34" charset="0"/>
              </a:rPr>
              <a:t>parts</a:t>
            </a:r>
            <a:r>
              <a:rPr lang="es-ES" altLang="es-ES" dirty="0">
                <a:latin typeface="Arial Narrow" panose="020B0606020202030204" pitchFamily="34" charset="0"/>
              </a:rPr>
              <a:t> of </a:t>
            </a:r>
            <a:r>
              <a:rPr lang="es-ES" altLang="es-ES" dirty="0" err="1">
                <a:latin typeface="Arial Narrow" panose="020B0606020202030204" pitchFamily="34" charset="0"/>
              </a:rPr>
              <a:t>the</a:t>
            </a:r>
            <a:r>
              <a:rPr lang="es-ES" altLang="es-ES" dirty="0">
                <a:latin typeface="Arial Narrow" panose="020B0606020202030204" pitchFamily="34" charset="0"/>
              </a:rPr>
              <a:t> </a:t>
            </a:r>
            <a:r>
              <a:rPr lang="es-ES" altLang="es-ES" dirty="0" err="1">
                <a:latin typeface="Arial Narrow" panose="020B0606020202030204" pitchFamily="34" charset="0"/>
              </a:rPr>
              <a:t>actions</a:t>
            </a:r>
            <a:r>
              <a:rPr lang="es-ES" altLang="es-ES" dirty="0">
                <a:latin typeface="Arial Narrow" panose="020B0606020202030204" pitchFamily="34" charset="0"/>
              </a:rPr>
              <a:t> of </a:t>
            </a:r>
            <a:r>
              <a:rPr lang="es-ES" altLang="es-ES" dirty="0" err="1">
                <a:latin typeface="Arial Narrow" panose="020B0606020202030204" pitchFamily="34" charset="0"/>
              </a:rPr>
              <a:t>the</a:t>
            </a:r>
            <a:r>
              <a:rPr lang="es-ES" altLang="es-ES" dirty="0">
                <a:latin typeface="Arial Narrow" panose="020B0606020202030204" pitchFamily="34" charset="0"/>
              </a:rPr>
              <a:t> </a:t>
            </a:r>
            <a:r>
              <a:rPr lang="es-ES" altLang="es-ES" dirty="0" err="1">
                <a:latin typeface="Arial Narrow" panose="020B0606020202030204" pitchFamily="34" charset="0"/>
              </a:rPr>
              <a:t>healthcare</a:t>
            </a:r>
            <a:r>
              <a:rPr lang="es-ES" altLang="es-ES" dirty="0">
                <a:latin typeface="Arial Narrow" panose="020B0606020202030204" pitchFamily="34" charset="0"/>
              </a:rPr>
              <a:t> </a:t>
            </a:r>
            <a:r>
              <a:rPr lang="es-ES" altLang="es-ES" dirty="0" err="1">
                <a:latin typeface="Arial Narrow" panose="020B0606020202030204" pitchFamily="34" charset="0"/>
              </a:rPr>
              <a:t>team</a:t>
            </a:r>
            <a:r>
              <a:rPr lang="es-ES" altLang="es-ES" dirty="0">
                <a:latin typeface="Arial Narrow" panose="020B0606020202030204" pitchFamily="34" charset="0"/>
              </a:rPr>
              <a:t> </a:t>
            </a:r>
            <a:r>
              <a:rPr lang="es-ES" altLang="es-ES" dirty="0" err="1">
                <a:latin typeface="Arial Narrow" panose="020B0606020202030204" pitchFamily="34" charset="0"/>
              </a:rPr>
              <a:t>would</a:t>
            </a:r>
            <a:r>
              <a:rPr lang="es-ES" altLang="es-ES" dirty="0">
                <a:latin typeface="Arial Narrow" panose="020B0606020202030204" pitchFamily="34" charset="0"/>
              </a:rPr>
              <a:t> </a:t>
            </a:r>
            <a:r>
              <a:rPr lang="es-ES" altLang="es-ES" dirty="0" err="1">
                <a:latin typeface="Arial Narrow" panose="020B0606020202030204" pitchFamily="34" charset="0"/>
              </a:rPr>
              <a:t>you</a:t>
            </a:r>
            <a:r>
              <a:rPr lang="es-ES" altLang="es-ES" dirty="0">
                <a:latin typeface="Arial Narrow" panose="020B0606020202030204" pitchFamily="34" charset="0"/>
              </a:rPr>
              <a:t> </a:t>
            </a:r>
            <a:r>
              <a:rPr lang="es-ES" altLang="es-ES" dirty="0" err="1">
                <a:latin typeface="Arial Narrow" panose="020B0606020202030204" pitchFamily="34" charset="0"/>
              </a:rPr>
              <a:t>change</a:t>
            </a:r>
            <a:r>
              <a:rPr lang="es-ES" altLang="es-ES" dirty="0">
                <a:latin typeface="Arial Narrow" panose="020B0606020202030204" pitchFamily="34" charset="0"/>
              </a:rPr>
              <a:t>? </a:t>
            </a:r>
          </a:p>
          <a:p>
            <a:pPr lvl="2">
              <a:buClr>
                <a:srgbClr val="FF6600"/>
              </a:buClr>
              <a:buFont typeface="Courier New" panose="02070309020205020404" pitchFamily="49" charset="0"/>
              <a:buChar char="o"/>
            </a:pPr>
            <a:r>
              <a:rPr lang="es-ES" altLang="es-ES" dirty="0">
                <a:latin typeface="Arial Narrow" panose="020B0606020202030204" pitchFamily="34" charset="0"/>
              </a:rPr>
              <a:t>Do </a:t>
            </a:r>
            <a:r>
              <a:rPr lang="es-ES" altLang="es-ES" dirty="0" err="1">
                <a:latin typeface="Arial Narrow" panose="020B0606020202030204" pitchFamily="34" charset="0"/>
              </a:rPr>
              <a:t>you</a:t>
            </a:r>
            <a:r>
              <a:rPr lang="es-ES" altLang="es-ES" dirty="0">
                <a:latin typeface="Arial Narrow" panose="020B0606020202030204" pitchFamily="34" charset="0"/>
              </a:rPr>
              <a:t> </a:t>
            </a:r>
            <a:r>
              <a:rPr lang="es-ES" altLang="es-ES" dirty="0" err="1">
                <a:latin typeface="Arial Narrow" panose="020B0606020202030204" pitchFamily="34" charset="0"/>
              </a:rPr>
              <a:t>think</a:t>
            </a:r>
            <a:r>
              <a:rPr lang="es-ES" altLang="es-ES" dirty="0">
                <a:latin typeface="Arial Narrow" panose="020B0606020202030204" pitchFamily="34" charset="0"/>
              </a:rPr>
              <a:t> </a:t>
            </a:r>
            <a:r>
              <a:rPr lang="es-ES" altLang="es-ES" dirty="0" err="1">
                <a:latin typeface="Arial Narrow" panose="020B0606020202030204" pitchFamily="34" charset="0"/>
              </a:rPr>
              <a:t>there</a:t>
            </a:r>
            <a:r>
              <a:rPr lang="es-ES" altLang="es-ES" dirty="0">
                <a:latin typeface="Arial Narrow" panose="020B0606020202030204" pitchFamily="34" charset="0"/>
              </a:rPr>
              <a:t> are </a:t>
            </a:r>
            <a:r>
              <a:rPr lang="es-ES" altLang="es-ES" dirty="0" err="1">
                <a:latin typeface="Arial Narrow" panose="020B0606020202030204" pitchFamily="34" charset="0"/>
              </a:rPr>
              <a:t>things</a:t>
            </a:r>
            <a:r>
              <a:rPr lang="es-ES" altLang="es-ES" dirty="0">
                <a:latin typeface="Arial Narrow" panose="020B0606020202030204" pitchFamily="34" charset="0"/>
              </a:rPr>
              <a:t> </a:t>
            </a:r>
            <a:r>
              <a:rPr lang="es-ES" altLang="es-ES" dirty="0" err="1">
                <a:latin typeface="Arial Narrow" panose="020B0606020202030204" pitchFamily="34" charset="0"/>
              </a:rPr>
              <a:t>that</a:t>
            </a:r>
            <a:r>
              <a:rPr lang="es-ES" altLang="es-ES" dirty="0">
                <a:latin typeface="Arial Narrow" panose="020B0606020202030204" pitchFamily="34" charset="0"/>
              </a:rPr>
              <a:t> </a:t>
            </a:r>
            <a:r>
              <a:rPr lang="es-ES" altLang="es-ES" dirty="0" err="1">
                <a:latin typeface="Arial Narrow" panose="020B0606020202030204" pitchFamily="34" charset="0"/>
              </a:rPr>
              <a:t>could</a:t>
            </a:r>
            <a:r>
              <a:rPr lang="es-ES" altLang="es-ES" dirty="0">
                <a:latin typeface="Arial Narrow" panose="020B0606020202030204" pitchFamily="34" charset="0"/>
              </a:rPr>
              <a:t> be </a:t>
            </a:r>
            <a:r>
              <a:rPr lang="es-ES" altLang="es-ES" dirty="0" err="1">
                <a:latin typeface="Arial Narrow" panose="020B0606020202030204" pitchFamily="34" charset="0"/>
              </a:rPr>
              <a:t>improved</a:t>
            </a:r>
            <a:r>
              <a:rPr lang="es-ES" altLang="es-ES" dirty="0">
                <a:latin typeface="Arial Narrow" panose="020B0606020202030204" pitchFamily="34" charset="0"/>
              </a:rPr>
              <a:t>?</a:t>
            </a:r>
          </a:p>
          <a:p>
            <a:pPr lvl="2">
              <a:buClr>
                <a:srgbClr val="FF6600"/>
              </a:buClr>
              <a:buFont typeface="Courier New" panose="02070309020205020404" pitchFamily="49" charset="0"/>
              <a:buChar char="o"/>
            </a:pPr>
            <a:r>
              <a:rPr lang="es-ES" altLang="es-ES" dirty="0" err="1">
                <a:latin typeface="Arial Narrow" panose="020B0606020202030204" pitchFamily="34" charset="0"/>
              </a:rPr>
              <a:t>Which</a:t>
            </a:r>
            <a:r>
              <a:rPr lang="es-ES" altLang="es-ES" dirty="0">
                <a:latin typeface="Arial Narrow" panose="020B0606020202030204" pitchFamily="34" charset="0"/>
              </a:rPr>
              <a:t> </a:t>
            </a:r>
            <a:r>
              <a:rPr lang="es-ES" altLang="es-ES" dirty="0" err="1">
                <a:latin typeface="Arial Narrow" panose="020B0606020202030204" pitchFamily="34" charset="0"/>
              </a:rPr>
              <a:t>things</a:t>
            </a:r>
            <a:r>
              <a:rPr lang="es-ES" altLang="es-ES" dirty="0">
                <a:latin typeface="Arial Narrow" panose="020B0606020202030204" pitchFamily="34" charset="0"/>
              </a:rPr>
              <a:t> do </a:t>
            </a:r>
            <a:r>
              <a:rPr lang="es-ES" altLang="es-ES" dirty="0" err="1">
                <a:latin typeface="Arial Narrow" panose="020B0606020202030204" pitchFamily="34" charset="0"/>
              </a:rPr>
              <a:t>you</a:t>
            </a:r>
            <a:r>
              <a:rPr lang="es-ES" altLang="es-ES" dirty="0">
                <a:latin typeface="Arial Narrow" panose="020B0606020202030204" pitchFamily="34" charset="0"/>
              </a:rPr>
              <a:t> </a:t>
            </a:r>
            <a:r>
              <a:rPr lang="es-ES" altLang="es-ES" dirty="0" err="1">
                <a:latin typeface="Arial Narrow" panose="020B0606020202030204" pitchFamily="34" charset="0"/>
              </a:rPr>
              <a:t>think</a:t>
            </a:r>
            <a:r>
              <a:rPr lang="es-ES" altLang="es-ES" dirty="0">
                <a:latin typeface="Arial Narrow" panose="020B0606020202030204" pitchFamily="34" charset="0"/>
              </a:rPr>
              <a:t> </a:t>
            </a:r>
            <a:r>
              <a:rPr lang="es-ES" altLang="es-ES" dirty="0" err="1">
                <a:latin typeface="Arial Narrow" panose="020B0606020202030204" pitchFamily="34" charset="0"/>
              </a:rPr>
              <a:t>have</a:t>
            </a:r>
            <a:r>
              <a:rPr lang="es-ES" altLang="es-ES" dirty="0">
                <a:latin typeface="Arial Narrow" panose="020B0606020202030204" pitchFamily="34" charset="0"/>
              </a:rPr>
              <a:t> </a:t>
            </a:r>
            <a:r>
              <a:rPr lang="es-ES" altLang="es-ES" dirty="0" err="1">
                <a:latin typeface="Arial Narrow" panose="020B0606020202030204" pitchFamily="34" charset="0"/>
              </a:rPr>
              <a:t>been</a:t>
            </a:r>
            <a:r>
              <a:rPr lang="es-ES" altLang="es-ES" dirty="0">
                <a:latin typeface="Arial Narrow" panose="020B0606020202030204" pitchFamily="34" charset="0"/>
              </a:rPr>
              <a:t> done </a:t>
            </a:r>
            <a:r>
              <a:rPr lang="es-ES" altLang="es-ES" dirty="0" err="1">
                <a:latin typeface="Arial Narrow" panose="020B0606020202030204" pitchFamily="34" charset="0"/>
              </a:rPr>
              <a:t>well</a:t>
            </a:r>
            <a:r>
              <a:rPr lang="en-GB" altLang="es-ES" dirty="0">
                <a:latin typeface="Arial Narrow" panose="020B0606020202030204" pitchFamily="34" charset="0"/>
              </a:rPr>
              <a:t>?</a:t>
            </a:r>
            <a:endParaRPr lang="es-ES" altLang="es-ES" dirty="0">
              <a:latin typeface="Arial Narrow" panose="020B0606020202030204" pitchFamily="34" charset="0"/>
            </a:endParaRPr>
          </a:p>
          <a:p>
            <a:pPr lvl="1"/>
            <a:endParaRPr lang="es-ES" dirty="0"/>
          </a:p>
          <a:p>
            <a:endParaRPr lang="es-ES" dirty="0"/>
          </a:p>
        </p:txBody>
      </p:sp>
    </p:spTree>
    <p:extLst>
      <p:ext uri="{BB962C8B-B14F-4D97-AF65-F5344CB8AC3E}">
        <p14:creationId xmlns:p14="http://schemas.microsoft.com/office/powerpoint/2010/main" val="8684960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22290" y="499101"/>
            <a:ext cx="10515600" cy="4351338"/>
          </a:xfrm>
        </p:spPr>
        <p:txBody>
          <a:bodyPr>
            <a:noAutofit/>
          </a:bodyPr>
          <a:lstStyle/>
          <a:p>
            <a:pPr marL="0" indent="0">
              <a:buNone/>
            </a:pPr>
            <a:r>
              <a:rPr lang="en-US" sz="1800" b="1" i="1" dirty="0"/>
              <a:t>A</a:t>
            </a:r>
            <a:r>
              <a:rPr lang="en-US" sz="1800" b="1" i="1" dirty="0" smtClean="0"/>
              <a:t>. Ibrahim</a:t>
            </a:r>
            <a:r>
              <a:rPr lang="en-US" sz="1800" i="1" dirty="0"/>
              <a:t>:  A Somali man is diagnosed with prostate cancer.  When communicating the diagnosis, prognosis and treatment plan, healthcare team member’s fail to involve an interpreter. Instead, you use Ibrahim's 8 year-old daughter to translate. </a:t>
            </a:r>
            <a:endParaRPr lang="es-ES" sz="1800" dirty="0"/>
          </a:p>
          <a:p>
            <a:pPr marL="0" indent="0">
              <a:buNone/>
            </a:pPr>
            <a:r>
              <a:rPr lang="en-US" sz="1800" i="1" dirty="0"/>
              <a:t>Healthcare team member’s are unable to properly transmit the implications of the patient's condition, and inform him of the treatment options and side-effects. As such, the ability for the patient to give informed consent is very limited. Also, by using a child as interpreter in a situation where very sensitive information is communicated, healthcare team member’s are breaking a number of rules of ethical conduct. </a:t>
            </a:r>
            <a:endParaRPr lang="en-US" sz="1800" i="1" dirty="0" smtClean="0"/>
          </a:p>
          <a:p>
            <a:pPr marL="0" indent="0">
              <a:buNone/>
            </a:pPr>
            <a:r>
              <a:rPr lang="en-US" sz="1800" i="1" dirty="0" smtClean="0"/>
              <a:t>(Case study reproduced from </a:t>
            </a:r>
            <a:r>
              <a:rPr lang="en-GB" sz="1800" i="1" dirty="0" smtClean="0"/>
              <a:t>European </a:t>
            </a:r>
            <a:r>
              <a:rPr lang="en-GB" sz="1800" i="1" dirty="0"/>
              <a:t>Commission: Project “Training packages for health professionals to improve access and quality of health services for migrants and ethnic minorities, including the Roma – MEM-TP</a:t>
            </a:r>
            <a:r>
              <a:rPr lang="en-GB" sz="1800" i="1" dirty="0" smtClean="0"/>
              <a:t>”)</a:t>
            </a:r>
            <a:endParaRPr lang="es-ES" sz="1800" dirty="0"/>
          </a:p>
          <a:p>
            <a:pPr marL="0" indent="0">
              <a:buNone/>
            </a:pPr>
            <a:r>
              <a:rPr lang="en-US" sz="1800" b="1" i="1" dirty="0" smtClean="0"/>
              <a:t>B. Hiba</a:t>
            </a:r>
            <a:r>
              <a:rPr lang="en-US" sz="1800" b="1" i="1" dirty="0"/>
              <a:t>:</a:t>
            </a:r>
            <a:r>
              <a:rPr lang="en-US" sz="1800" i="1" dirty="0"/>
              <a:t>  The Healthcare team member’s fail to involve interpreters when communicating with a young female patient from Pakistan, that she has advanced stage and will have to undergo aggressive treatment. </a:t>
            </a:r>
            <a:endParaRPr lang="es-ES" sz="1800" dirty="0"/>
          </a:p>
          <a:p>
            <a:pPr marL="0" indent="0">
              <a:buNone/>
            </a:pPr>
            <a:r>
              <a:rPr lang="en-US" sz="1800" i="1" dirty="0"/>
              <a:t>Failing to make the patient understand the severe side-effects of the treatment, she discontinues the treatment when she starts to feel very ill. When she dies, the healthcare team member’s attribute the patient's failure to continue her treatment to cultural/ethnic factors, and blame the family. The family was never educated by the health professionals about cancer, prognosis, treatment options and side-effects. </a:t>
            </a:r>
            <a:endParaRPr lang="en-US" sz="1800" i="1" dirty="0" smtClean="0"/>
          </a:p>
          <a:p>
            <a:pPr marL="0" indent="0">
              <a:buNone/>
            </a:pPr>
            <a:r>
              <a:rPr lang="en-US" sz="1800" i="1" dirty="0"/>
              <a:t>(Case study reproduced from </a:t>
            </a:r>
            <a:r>
              <a:rPr lang="en-GB" sz="1800" i="1" dirty="0"/>
              <a:t>European Commission: Project “Training packages for health professionals to improve access and quality of health services for migrants and ethnic minorities, including the Roma – MEM-TP”)</a:t>
            </a:r>
            <a:endParaRPr lang="es-ES" sz="1800" dirty="0"/>
          </a:p>
          <a:p>
            <a:pPr marL="0" indent="0">
              <a:buNone/>
            </a:pPr>
            <a:endParaRPr lang="es-ES" sz="1800" dirty="0"/>
          </a:p>
          <a:p>
            <a:endParaRPr lang="es-ES" sz="1800" dirty="0"/>
          </a:p>
        </p:txBody>
      </p:sp>
    </p:spTree>
    <p:extLst>
      <p:ext uri="{BB962C8B-B14F-4D97-AF65-F5344CB8AC3E}">
        <p14:creationId xmlns:p14="http://schemas.microsoft.com/office/powerpoint/2010/main" val="124534280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422</Words>
  <Application>Microsoft Office PowerPoint</Application>
  <PresentationFormat>Panorámica</PresentationFormat>
  <Paragraphs>16</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Arial Narrow</vt:lpstr>
      <vt:lpstr>Calibri</vt:lpstr>
      <vt:lpstr>Calibri Light</vt:lpstr>
      <vt:lpstr>Courier New</vt:lpstr>
      <vt:lpstr>Tema de Office</vt:lpstr>
      <vt:lpstr>Presentación de PowerPoint</vt:lpstr>
      <vt:lpstr>Presentación de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Olga Leralta Piñan</dc:creator>
  <cp:lastModifiedBy>Olga Leralta Piñan</cp:lastModifiedBy>
  <cp:revision>5</cp:revision>
  <dcterms:created xsi:type="dcterms:W3CDTF">2016-10-02T16:50:11Z</dcterms:created>
  <dcterms:modified xsi:type="dcterms:W3CDTF">2017-05-25T08:22:28Z</dcterms:modified>
</cp:coreProperties>
</file>